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7"/>
  </p:notesMasterIdLst>
  <p:sldIdLst>
    <p:sldId id="256" r:id="rId2"/>
    <p:sldId id="273" r:id="rId3"/>
    <p:sldId id="274" r:id="rId4"/>
    <p:sldId id="262" r:id="rId5"/>
    <p:sldId id="260" r:id="rId6"/>
    <p:sldId id="261" r:id="rId7"/>
    <p:sldId id="264" r:id="rId8"/>
    <p:sldId id="265" r:id="rId9"/>
    <p:sldId id="266" r:id="rId10"/>
    <p:sldId id="267" r:id="rId11"/>
    <p:sldId id="268" r:id="rId12"/>
    <p:sldId id="272" r:id="rId13"/>
    <p:sldId id="277" r:id="rId14"/>
    <p:sldId id="278" r:id="rId15"/>
    <p:sldId id="279"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2/12/2020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2/12/2020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2/12/2020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2/12/2020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26.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0.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Probabilistic </a:t>
            </a:r>
            <a:r>
              <a:rPr lang="en-US" dirty="0" smtClean="0"/>
              <a:t>ML</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Multiclassification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5"/>
                <a:ext cx="11938646" cy="5746376"/>
              </a:xfrm>
            </p:spPr>
            <p:txBody>
              <a:bodyPr/>
              <a:lstStyle/>
              <a:p>
                <a:r>
                  <a:rPr lang="en-IN" dirty="0" smtClean="0"/>
                  <a:t>Suppose we have </a:t>
                </a:r>
                <a14:m>
                  <m:oMath xmlns:m="http://schemas.openxmlformats.org/officeDocument/2006/math">
                    <m:r>
                      <a:rPr lang="en-IN" b="0" i="1" smtClean="0">
                        <a:latin typeface="Cambria Math" panose="02040503050406030204" pitchFamily="18" charset="0"/>
                      </a:rPr>
                      <m:t>𝐶</m:t>
                    </m:r>
                  </m:oMath>
                </a14:m>
                <a:r>
                  <a:rPr lang="en-IN" dirty="0" smtClean="0"/>
                  <a:t> classes, then for every data point we would have to output a PMF over the support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pPr lvl="2"/>
                <a:r>
                  <a:rPr lang="en-IN" b="1" dirty="0" smtClean="0"/>
                  <a:t>Popular way</a:t>
                </a:r>
                <a:r>
                  <a:rPr lang="en-IN" dirty="0" smtClean="0"/>
                  <a:t>: assign a positive score to all classes and normalize so that the scores form a proper probability distribution</a:t>
                </a:r>
              </a:p>
              <a:p>
                <a:pPr lvl="2"/>
                <a:r>
                  <a:rPr lang="en-IN" b="1" dirty="0" smtClean="0"/>
                  <a:t>Common trick</a:t>
                </a:r>
                <a:r>
                  <a:rPr lang="en-IN" dirty="0" smtClean="0"/>
                  <a:t>: to convert any score to a positive score – exponentiate!!</a:t>
                </a:r>
              </a:p>
              <a:p>
                <a:r>
                  <a:rPr lang="en-IN" dirty="0" smtClean="0"/>
                  <a:t>Learn </a:t>
                </a:r>
                <a14:m>
                  <m:oMath xmlns:m="http://schemas.openxmlformats.org/officeDocument/2006/math">
                    <m:r>
                      <a:rPr lang="en-IN" b="0" i="1" smtClean="0">
                        <a:latin typeface="Cambria Math" panose="02040503050406030204" pitchFamily="18" charset="0"/>
                      </a:rPr>
                      <m:t>𝐶</m:t>
                    </m:r>
                  </m:oMath>
                </a14:m>
                <a:r>
                  <a:rPr lang="en-IN" dirty="0" smtClean="0"/>
                  <a:t> models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𝐶</m:t>
                        </m:r>
                      </m:sup>
                    </m:sSup>
                  </m:oMath>
                </a14:m>
                <a:r>
                  <a:rPr lang="en-IN" dirty="0" smtClean="0"/>
                  <a:t>, given a point </a:t>
                </a:r>
                <a14:m>
                  <m:oMath xmlns:m="http://schemas.openxmlformats.org/officeDocument/2006/math">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e>
                    </m:d>
                  </m:oMath>
                </a14:m>
                <a:r>
                  <a:rPr lang="en-IN" dirty="0"/>
                  <a:t>, </a:t>
                </a:r>
                <a14:m>
                  <m:oMath xmlns:m="http://schemas.openxmlformats.org/officeDocument/2006/math">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smtClean="0"/>
                  <a:t>,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pPr lvl="2"/>
                <a:r>
                  <a:rPr lang="en-IN" dirty="0" smtClean="0"/>
                  <a:t>Assign a positive score per class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𝜂</m:t>
                        </m:r>
                      </m:e>
                      <m:sub>
                        <m:r>
                          <a:rPr lang="en-IN" b="0" i="1" smtClean="0">
                            <a:latin typeface="Cambria Math" panose="02040503050406030204" pitchFamily="18" charset="0"/>
                          </a:rPr>
                          <m:t>𝑐</m:t>
                        </m:r>
                      </m:sub>
                    </m:sSub>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exp</m:t>
                        </m:r>
                      </m:fName>
                      <m:e>
                        <m:d>
                          <m:dPr>
                            <m:ctrlPr>
                              <a:rPr lang="en-IN" b="0" i="1" smtClean="0">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𝑐</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a:latin typeface="Cambria Math" panose="02040503050406030204" pitchFamily="18" charset="0"/>
                                      </a:rPr>
                                      <m:t>𝑡</m:t>
                                    </m:r>
                                  </m:sup>
                                </m:sSup>
                              </m:e>
                            </m:d>
                          </m:e>
                        </m:d>
                      </m:e>
                    </m:func>
                  </m:oMath>
                </a14:m>
                <a:endParaRPr lang="en-IN" dirty="0" smtClean="0"/>
              </a:p>
              <a:p>
                <a:pPr lvl="2"/>
                <a:r>
                  <a:rPr lang="en-IN" dirty="0" smtClean="0"/>
                  <a:t>Normalize to obtain a PMF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d>
                          <m:dPr>
                            <m:begChr m:val="{"/>
                            <m:endChr m:val="}"/>
                            <m:ctrlPr>
                              <a:rPr lang="en-IN" b="1"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b="0" i="1" smtClean="0">
                                    <a:latin typeface="Cambria Math" panose="02040503050406030204" pitchFamily="18" charset="0"/>
                                  </a:rPr>
                                  <m:t>𝑐</m:t>
                                </m:r>
                              </m:sup>
                            </m:sSup>
                          </m:e>
                        </m:d>
                      </m:e>
                    </m:d>
                    <m:r>
                      <a:rPr lang="en-IN" b="0" i="1" smtClean="0">
                        <a:latin typeface="Cambria Math" panose="02040503050406030204" pitchFamily="18" charset="0"/>
                        <a:ea typeface="Cambria Math" panose="02040503050406030204" pitchFamily="18" charset="0"/>
                      </a:rPr>
                      <m:t>=</m:t>
                    </m:r>
                    <m:f>
                      <m:fPr>
                        <m:type m:val="lin"/>
                        <m:ctrlPr>
                          <a:rPr lang="en-IN" b="0" i="1" smtClean="0">
                            <a:latin typeface="Cambria Math" panose="02040503050406030204" pitchFamily="18" charset="0"/>
                            <a:ea typeface="Cambria Math" panose="02040503050406030204" pitchFamily="18" charset="0"/>
                          </a:rPr>
                        </m:ctrlPr>
                      </m:fPr>
                      <m:num>
                        <m:sSub>
                          <m:sSubPr>
                            <m:ctrlPr>
                              <a:rPr lang="en-IN" i="1" smtClean="0">
                                <a:latin typeface="Cambria Math" panose="02040503050406030204" pitchFamily="18" charset="0"/>
                              </a:rPr>
                            </m:ctrlPr>
                          </m:sSubPr>
                          <m:e>
                            <m:r>
                              <a:rPr lang="en-IN">
                                <a:latin typeface="Cambria Math" panose="02040503050406030204" pitchFamily="18" charset="0"/>
                              </a:rPr>
                              <m:t>𝜂</m:t>
                            </m:r>
                          </m:e>
                          <m:sub>
                            <m:r>
                              <a:rPr lang="en-IN" b="0" i="1" smtClean="0">
                                <a:latin typeface="Cambria Math" panose="02040503050406030204" pitchFamily="18" charset="0"/>
                              </a:rPr>
                              <m:t>𝑦</m:t>
                            </m:r>
                          </m:sub>
                        </m:sSub>
                      </m:num>
                      <m:den>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a:latin typeface="Cambria Math" panose="02040503050406030204" pitchFamily="18" charset="0"/>
                                  </a:rPr>
                                  <m:t>𝜂</m:t>
                                </m:r>
                              </m:e>
                              <m:sub>
                                <m:r>
                                  <a:rPr lang="en-IN">
                                    <a:latin typeface="Cambria Math" panose="02040503050406030204" pitchFamily="18" charset="0"/>
                                  </a:rPr>
                                  <m:t>𝑐</m:t>
                                </m:r>
                              </m:sub>
                            </m:sSub>
                          </m:e>
                        </m:nary>
                      </m:den>
                    </m:f>
                  </m:oMath>
                </a14:m>
                <a:r>
                  <a:rPr lang="en-IN" dirty="0" smtClean="0"/>
                  <a:t> for any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𝐶</m:t>
                        </m:r>
                      </m:e>
                    </m:d>
                  </m:oMath>
                </a14:m>
                <a:endParaRPr lang="en-IN" dirty="0" smtClean="0"/>
              </a:p>
              <a:p>
                <a:r>
                  <a:rPr lang="en-IN" dirty="0" smtClean="0"/>
                  <a:t>Likelihood in this case is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𝑐</m:t>
                                </m:r>
                              </m:sup>
                            </m:sSup>
                          </m:e>
                        </m:d>
                      </m:e>
                    </m:d>
                    <m:r>
                      <a:rPr lang="en-IN" b="1" i="1" smtClean="0">
                        <a:latin typeface="Cambria Math" panose="02040503050406030204" pitchFamily="18" charset="0"/>
                      </a:rPr>
                      <m:t>=</m:t>
                    </m:r>
                    <m:f>
                      <m:fPr>
                        <m:type m:val="lin"/>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rPr>
                            </m:ctrlPr>
                          </m:sSubPr>
                          <m:e>
                            <m:r>
                              <a:rPr lang="en-IN">
                                <a:latin typeface="Cambria Math" panose="02040503050406030204" pitchFamily="18" charset="0"/>
                              </a:rPr>
                              <m:t>𝜂</m:t>
                            </m:r>
                          </m:e>
                          <m:sub>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sub>
                        </m:sSub>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i="1">
                                    <a:latin typeface="Cambria Math" panose="02040503050406030204" pitchFamily="18" charset="0"/>
                                  </a:rPr>
                                  <m:t>𝜂</m:t>
                                </m:r>
                              </m:e>
                              <m:sub>
                                <m:r>
                                  <a:rPr lang="en-IN" i="1">
                                    <a:latin typeface="Cambria Math" panose="02040503050406030204" pitchFamily="18" charset="0"/>
                                  </a:rPr>
                                  <m:t>𝑐</m:t>
                                </m:r>
                              </m:sub>
                            </m:sSub>
                          </m:e>
                        </m:nary>
                      </m:den>
                    </m:f>
                  </m:oMath>
                </a14:m>
                <a:endParaRPr lang="en-IN" dirty="0" smtClean="0"/>
              </a:p>
              <a:p>
                <a:r>
                  <a:rPr lang="en-IN" dirty="0" smtClean="0"/>
                  <a:t>Log-likelihood in this case is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f>
                              <m:fPr>
                                <m:type m:val="lin"/>
                                <m:ctrlPr>
                                  <a:rPr lang="en-IN" i="1">
                                    <a:latin typeface="Cambria Math" panose="02040503050406030204" pitchFamily="18" charset="0"/>
                                    <a:ea typeface="Cambria Math" panose="02040503050406030204" pitchFamily="18" charset="0"/>
                                  </a:rPr>
                                </m:ctrlPr>
                              </m:fPr>
                              <m:num>
                                <m:sSub>
                                  <m:sSubPr>
                                    <m:ctrlPr>
                                      <a:rPr lang="en-IN" i="1">
                                        <a:latin typeface="Cambria Math" panose="02040503050406030204" pitchFamily="18" charset="0"/>
                                      </a:rPr>
                                    </m:ctrlPr>
                                  </m:sSubPr>
                                  <m:e>
                                    <m:r>
                                      <a:rPr lang="en-IN">
                                        <a:latin typeface="Cambria Math" panose="02040503050406030204" pitchFamily="18" charset="0"/>
                                      </a:rPr>
                                      <m:t>𝜂</m:t>
                                    </m:r>
                                  </m:e>
                                  <m:sub>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sub>
                                </m:sSub>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
                                      <m:sSubPr>
                                        <m:ctrlPr>
                                          <a:rPr lang="en-IN" i="1">
                                            <a:latin typeface="Cambria Math" panose="02040503050406030204" pitchFamily="18" charset="0"/>
                                          </a:rPr>
                                        </m:ctrlPr>
                                      </m:sSubPr>
                                      <m:e>
                                        <m:r>
                                          <a:rPr lang="en-IN" i="1">
                                            <a:latin typeface="Cambria Math" panose="02040503050406030204" pitchFamily="18" charset="0"/>
                                          </a:rPr>
                                          <m:t>𝜂</m:t>
                                        </m:r>
                                      </m:e>
                                      <m:sub>
                                        <m:r>
                                          <a:rPr lang="en-IN" i="1">
                                            <a:latin typeface="Cambria Math" panose="02040503050406030204" pitchFamily="18" charset="0"/>
                                          </a:rPr>
                                          <m:t>𝑐</m:t>
                                        </m:r>
                                      </m:sub>
                                    </m:sSub>
                                  </m:e>
                                </m:nary>
                              </m:den>
                            </m:f>
                          </m:e>
                        </m:d>
                      </m:e>
                    </m:func>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5"/>
                <a:ext cx="11938646" cy="5746376"/>
              </a:xfrm>
              <a:blipFill>
                <a:blip r:embed="rId2"/>
                <a:stretch>
                  <a:fillRect l="-562" t="-2545" r="-178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603" y="0"/>
            <a:ext cx="1832397" cy="1832397"/>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08252" y="36190"/>
                <a:ext cx="8348524"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as we had the Bernoulli distributions over the support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0,1</m:t>
                        </m:r>
                      </m:e>
                    </m:d>
                  </m:oMath>
                </a14:m>
                <a:r>
                  <a:rPr lang="en-IN" sz="2400" dirty="0" smtClean="0">
                    <a:solidFill>
                      <a:schemeClr val="tx1"/>
                    </a:solidFill>
                    <a:latin typeface="+mj-lt"/>
                  </a:rPr>
                  <a:t>, if the support instead has </a:t>
                </a:r>
                <a14:m>
                  <m:oMath xmlns:m="http://schemas.openxmlformats.org/officeDocument/2006/math">
                    <m:r>
                      <a:rPr lang="en-IN" sz="2400" b="0" i="1" smtClean="0">
                        <a:solidFill>
                          <a:schemeClr val="tx1"/>
                        </a:solidFill>
                        <a:latin typeface="Cambria Math" panose="02040503050406030204" pitchFamily="18" charset="0"/>
                      </a:rPr>
                      <m:t>𝐶</m:t>
                    </m:r>
                    <m:r>
                      <a:rPr lang="en-IN" sz="2400" b="0" i="1" smtClean="0">
                        <a:solidFill>
                          <a:schemeClr val="tx1"/>
                        </a:solidFill>
                        <a:latin typeface="Cambria Math" panose="02040503050406030204" pitchFamily="18" charset="0"/>
                      </a:rPr>
                      <m:t>&gt;2</m:t>
                    </m:r>
                  </m:oMath>
                </a14:m>
                <a:r>
                  <a:rPr lang="en-IN" sz="2400" dirty="0" smtClean="0">
                    <a:solidFill>
                      <a:schemeClr val="tx1"/>
                    </a:solidFill>
                    <a:latin typeface="+mj-lt"/>
                  </a:rPr>
                  <a:t> elements, then the distributions are called either </a:t>
                </a:r>
                <a:r>
                  <a:rPr lang="en-IN" sz="2400" i="1" dirty="0" smtClean="0">
                    <a:solidFill>
                      <a:schemeClr val="tx1"/>
                    </a:solidFill>
                    <a:latin typeface="+mj-lt"/>
                  </a:rPr>
                  <a:t>Multinoulli distributions </a:t>
                </a:r>
                <a:r>
                  <a:rPr lang="en-IN" sz="2400" dirty="0" smtClean="0">
                    <a:solidFill>
                      <a:schemeClr val="tx1"/>
                    </a:solidFill>
                    <a:latin typeface="+mj-lt"/>
                  </a:rPr>
                  <a:t>or </a:t>
                </a:r>
                <a:r>
                  <a:rPr lang="en-IN" sz="2400" i="1" dirty="0" smtClean="0">
                    <a:solidFill>
                      <a:schemeClr val="tx1"/>
                    </a:solidFill>
                    <a:latin typeface="+mj-lt"/>
                  </a:rPr>
                  <a:t>Categorical distributions</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08252" y="36190"/>
                <a:ext cx="8348524" cy="1199297"/>
              </a:xfrm>
              <a:prstGeom prst="wedgeRectCallout">
                <a:avLst>
                  <a:gd name="adj1" fmla="val 59019"/>
                  <a:gd name="adj2" fmla="val 52993"/>
                </a:avLst>
              </a:prstGeom>
              <a:blipFill>
                <a:blip r:embed="rId4"/>
                <a:stretch>
                  <a:fillRect l="-867" t="-1914" b="-6220"/>
                </a:stretch>
              </a:blipFill>
              <a:ln w="38100">
                <a:solidFill>
                  <a:schemeClr val="accent1"/>
                </a:solidFill>
              </a:ln>
            </p:spPr>
            <p:txBody>
              <a:bodyPr/>
              <a:lstStyle/>
              <a:p>
                <a:r>
                  <a:rPr lang="en-IN">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359603" y="1868588"/>
            <a:ext cx="1832396" cy="1832396"/>
          </a:xfrm>
          <a:prstGeom prst="rect">
            <a:avLst/>
          </a:prstGeom>
        </p:spPr>
      </p:pic>
      <mc:AlternateContent xmlns:mc="http://schemas.openxmlformats.org/markup-compatibility/2006" xmlns:a14="http://schemas.microsoft.com/office/drawing/2010/main">
        <mc:Choice Requires="a14">
          <p:sp>
            <p:nvSpPr>
              <p:cNvPr id="9" name="Rectangular Callout 8"/>
              <p:cNvSpPr/>
              <p:nvPr/>
            </p:nvSpPr>
            <p:spPr>
              <a:xfrm>
                <a:off x="5743254" y="1705208"/>
                <a:ext cx="5081342"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To specify a multinoulli distribution over </a:t>
                </a:r>
                <a14:m>
                  <m:oMath xmlns:m="http://schemas.openxmlformats.org/officeDocument/2006/math">
                    <m:r>
                      <a:rPr lang="en-IN" sz="2400" b="0" i="1" smtClean="0">
                        <a:solidFill>
                          <a:schemeClr val="tx1"/>
                        </a:solidFill>
                        <a:latin typeface="Cambria Math" panose="02040503050406030204" pitchFamily="18" charset="0"/>
                      </a:rPr>
                      <m:t>𝐶</m:t>
                    </m:r>
                  </m:oMath>
                </a14:m>
                <a:r>
                  <a:rPr lang="en-IN" sz="2400" dirty="0" smtClean="0">
                    <a:solidFill>
                      <a:schemeClr val="tx1"/>
                    </a:solidFill>
                    <a:latin typeface="+mj-lt"/>
                  </a:rPr>
                  <a:t> labels, we need to specify </a:t>
                </a:r>
                <a14:m>
                  <m:oMath xmlns:m="http://schemas.openxmlformats.org/officeDocument/2006/math">
                    <m:r>
                      <a:rPr lang="en-IN" sz="2400" b="0" i="1" smtClean="0">
                        <a:solidFill>
                          <a:schemeClr val="tx1"/>
                        </a:solidFill>
                        <a:latin typeface="Cambria Math" panose="02040503050406030204" pitchFamily="18" charset="0"/>
                      </a:rPr>
                      <m:t>𝐶</m:t>
                    </m:r>
                  </m:oMath>
                </a14:m>
                <a:r>
                  <a:rPr lang="en-IN" sz="2400" dirty="0" smtClean="0">
                    <a:solidFill>
                      <a:schemeClr val="tx1"/>
                    </a:solidFill>
                    <a:latin typeface="+mj-lt"/>
                  </a:rPr>
                  <a:t> non-negative numbers that add up to one</a:t>
                </a:r>
                <a:endParaRPr lang="en-IN" sz="2400" dirty="0">
                  <a:solidFill>
                    <a:schemeClr val="tx1"/>
                  </a:solidFill>
                  <a:latin typeface="+mj-lt"/>
                </a:endParaRPr>
              </a:p>
            </p:txBody>
          </p:sp>
        </mc:Choice>
        <mc:Fallback xmlns="">
          <p:sp>
            <p:nvSpPr>
              <p:cNvPr id="9" name="Rectangular Callout 8"/>
              <p:cNvSpPr>
                <a:spLocks noRot="1" noChangeAspect="1" noMove="1" noResize="1" noEditPoints="1" noAdjustHandles="1" noChangeArrowheads="1" noChangeShapeType="1" noTextEdit="1"/>
              </p:cNvSpPr>
              <p:nvPr/>
            </p:nvSpPr>
            <p:spPr>
              <a:xfrm>
                <a:off x="5743254" y="1705208"/>
                <a:ext cx="5081342" cy="1199297"/>
              </a:xfrm>
              <a:prstGeom prst="wedgeRectCallout">
                <a:avLst>
                  <a:gd name="adj1" fmla="val 59019"/>
                  <a:gd name="adj2" fmla="val 52993"/>
                </a:avLst>
              </a:prstGeom>
              <a:blipFill>
                <a:blip r:embed="rId6"/>
                <a:stretch>
                  <a:fillRect l="-1201" t="-1923" b="-6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409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Softmax</a:t>
            </a:r>
            <a:r>
              <a:rPr lang="en-IN" dirty="0" smtClean="0"/>
              <a:t>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If we now want to learn the MLE, we would have to find</a:t>
                </a:r>
              </a:p>
              <a:p>
                <a14:m>
                  <m:oMath xmlns:m="http://schemas.openxmlformats.org/officeDocument/2006/math">
                    <m:d>
                      <m:dPr>
                        <m:begChr m:val="{"/>
                        <m:endChr m:val="}"/>
                        <m:ctrlPr>
                          <a:rPr lang="en-IN" b="0" i="1" dirty="0" smtClean="0">
                            <a:latin typeface="Cambria Math" panose="02040503050406030204" pitchFamily="18" charset="0"/>
                          </a:rPr>
                        </m:ctrlPr>
                      </m:dPr>
                      <m:e>
                        <m:sSubSup>
                          <m:sSubSupPr>
                            <m:ctrlPr>
                              <a:rPr lang="en-IN" b="0" i="1" dirty="0" smtClean="0">
                                <a:latin typeface="Cambria Math" panose="02040503050406030204" pitchFamily="18" charset="0"/>
                              </a:rPr>
                            </m:ctrlPr>
                          </m:sSubSup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up>
                            <m:r>
                              <a:rPr lang="en-IN" b="0" i="1" dirty="0" smtClean="0">
                                <a:latin typeface="Cambria Math" panose="02040503050406030204" pitchFamily="18" charset="0"/>
                              </a:rPr>
                              <m:t>1</m:t>
                            </m:r>
                          </m:sup>
                        </m:sSubSup>
                        <m:r>
                          <a:rPr lang="en-IN" b="0" i="1" dirty="0" smtClean="0">
                            <a:latin typeface="Cambria Math" panose="02040503050406030204" pitchFamily="18" charset="0"/>
                          </a:rPr>
                          <m:t>,…,</m:t>
                        </m:r>
                        <m:sSubSup>
                          <m:sSubSupPr>
                            <m:ctrlPr>
                              <a:rPr lang="en-IN" i="1" dirty="0">
                                <a:latin typeface="Cambria Math" panose="02040503050406030204" pitchFamily="18" charset="0"/>
                              </a:rPr>
                            </m:ctrlPr>
                          </m:sSubSup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up>
                            <m:r>
                              <a:rPr lang="en-IN" b="0" i="1" dirty="0" smtClean="0">
                                <a:latin typeface="Cambria Math" panose="02040503050406030204" pitchFamily="18" charset="0"/>
                              </a:rPr>
                              <m:t>𝐶</m:t>
                            </m:r>
                          </m:sup>
                        </m:sSubSup>
                      </m:e>
                    </m:d>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sSup>
                                  <m:sSupPr>
                                    <m:ctrlPr>
                                      <a:rPr lang="en-IN" b="1" i="1" dirty="0" smtClean="0">
                                        <a:latin typeface="Cambria Math" panose="02040503050406030204" pitchFamily="18" charset="0"/>
                                      </a:rPr>
                                    </m:ctrlPr>
                                  </m:sSupPr>
                                  <m:e>
                                    <m:r>
                                      <a:rPr lang="en-IN" b="1" dirty="0">
                                        <a:latin typeface="Cambria Math" panose="02040503050406030204" pitchFamily="18" charset="0"/>
                                      </a:rPr>
                                      <m:t>𝐰</m:t>
                                    </m:r>
                                  </m:e>
                                  <m:sup>
                                    <m:r>
                                      <a:rPr lang="en-IN" b="0" i="0" dirty="0" smtClean="0">
                                        <a:latin typeface="Cambria Math" panose="02040503050406030204" pitchFamily="18" charset="0"/>
                                      </a:rPr>
                                      <m:t>1</m:t>
                                    </m:r>
                                  </m:sup>
                                </m:sSup>
                                <m:r>
                                  <a:rPr lang="en-IN" b="1" i="0" dirty="0" smtClean="0">
                                    <a:latin typeface="Cambria Math" panose="02040503050406030204" pitchFamily="18" charset="0"/>
                                  </a:rPr>
                                  <m:t>,…,</m:t>
                                </m:r>
                                <m:sSup>
                                  <m:sSupPr>
                                    <m:ctrlPr>
                                      <a:rPr lang="en-IN" b="1" i="1" dirty="0" smtClean="0">
                                        <a:latin typeface="Cambria Math" panose="02040503050406030204" pitchFamily="18" charset="0"/>
                                      </a:rPr>
                                    </m:ctrlPr>
                                  </m:sSupPr>
                                  <m:e>
                                    <m:r>
                                      <a:rPr lang="en-IN" b="1" i="0" dirty="0" smtClean="0">
                                        <a:latin typeface="Cambria Math" panose="02040503050406030204" pitchFamily="18" charset="0"/>
                                      </a:rPr>
                                      <m:t>𝐰</m:t>
                                    </m:r>
                                  </m:e>
                                  <m:sup>
                                    <m:r>
                                      <a:rPr lang="en-IN" b="0" i="1" dirty="0" smtClean="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e>
                        </m:func>
                      </m:e>
                    </m:func>
                  </m:oMath>
                </a14:m>
                <a:endParaRPr lang="en-IN" dirty="0" smtClean="0"/>
              </a:p>
              <a:p>
                <a14:m>
                  <m:oMath xmlns:m="http://schemas.openxmlformats.org/officeDocument/2006/math">
                    <m:r>
                      <a:rPr lang="en-IN" b="0" i="1" smtClean="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dirty="0">
                                        <a:latin typeface="Cambria Math" panose="02040503050406030204" pitchFamily="18" charset="0"/>
                                      </a:rPr>
                                      <m:t>1</m:t>
                                    </m:r>
                                  </m:sup>
                                </m:sSup>
                                <m:r>
                                  <a:rPr lang="en-IN" b="1" dirty="0">
                                    <a:latin typeface="Cambria Math" panose="02040503050406030204" pitchFamily="18" charset="0"/>
                                  </a:rPr>
                                  <m:t>,…,</m:t>
                                </m:r>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f>
                                  <m:fPr>
                                    <m:type m:val="lin"/>
                                    <m:ctrlPr>
                                      <a:rPr lang="en-IN" i="1">
                                        <a:latin typeface="Cambria Math" panose="02040503050406030204" pitchFamily="18" charset="0"/>
                                        <a:ea typeface="Cambria Math" panose="02040503050406030204" pitchFamily="18" charset="0"/>
                                      </a:rPr>
                                    </m:ctrlPr>
                                  </m:fPr>
                                  <m:num>
                                    <m:sSubSup>
                                      <m:sSubSupPr>
                                        <m:ctrlPr>
                                          <a:rPr lang="en-IN" b="0" i="1" smtClean="0">
                                            <a:latin typeface="Cambria Math" panose="02040503050406030204" pitchFamily="18" charset="0"/>
                                          </a:rPr>
                                        </m:ctrlPr>
                                      </m:sSubSupPr>
                                      <m:e>
                                        <m:r>
                                          <a:rPr lang="en-IN">
                                            <a:latin typeface="Cambria Math" panose="02040503050406030204" pitchFamily="18" charset="0"/>
                                          </a:rPr>
                                          <m:t>𝜂</m:t>
                                        </m:r>
                                      </m:e>
                                      <m:sub>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sub>
                                      <m:sup>
                                        <m:r>
                                          <a:rPr lang="en-IN" b="0" i="1" smtClean="0">
                                            <a:latin typeface="Cambria Math" panose="02040503050406030204" pitchFamily="18" charset="0"/>
                                          </a:rPr>
                                          <m:t>𝑖</m:t>
                                        </m:r>
                                      </m:sup>
                                    </m:sSubSup>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Sup>
                                          <m:sSubSupPr>
                                            <m:ctrlPr>
                                              <a:rPr lang="en-IN" b="0" i="1" smtClean="0">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b="0" i="1" smtClean="0">
                                                <a:latin typeface="Cambria Math" panose="02040503050406030204" pitchFamily="18" charset="0"/>
                                              </a:rPr>
                                              <m:t>𝑖</m:t>
                                            </m:r>
                                          </m:sup>
                                        </m:sSubSup>
                                      </m:e>
                                    </m:nary>
                                  </m:den>
                                </m:f>
                              </m:e>
                            </m:nary>
                          </m:e>
                        </m:func>
                      </m:e>
                    </m:func>
                  </m:oMath>
                </a14:m>
                <a:r>
                  <a:rPr lang="en-IN" dirty="0" smtClean="0"/>
                  <a:t> where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i="1">
                            <a:latin typeface="Cambria Math" panose="02040503050406030204" pitchFamily="18" charset="0"/>
                          </a:rPr>
                          <m:t>𝑖</m:t>
                        </m:r>
                      </m:sup>
                    </m:sSubSup>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exp</m:t>
                        </m:r>
                      </m:fName>
                      <m:e>
                        <m:d>
                          <m:dPr>
                            <m:ctrlPr>
                              <a:rPr lang="en-IN" i="1">
                                <a:latin typeface="Cambria Math" panose="02040503050406030204" pitchFamily="18" charset="0"/>
                              </a:rPr>
                            </m:ctrlPr>
                          </m:dPr>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a:latin typeface="Cambria Math" panose="02040503050406030204" pitchFamily="18" charset="0"/>
                                      </a:rPr>
                                      <m:t>𝑐</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d>
                      </m:e>
                    </m:func>
                  </m:oMath>
                </a14:m>
                <a:endParaRPr lang="en-IN" dirty="0" smtClean="0"/>
              </a:p>
              <a:p>
                <a:r>
                  <a:rPr lang="en-IN" dirty="0" smtClean="0"/>
                  <a:t>Using the negative log-likelihood for numerical stability</a:t>
                </a:r>
              </a:p>
              <a:p>
                <a14:m>
                  <m:oMath xmlns:m="http://schemas.openxmlformats.org/officeDocument/2006/math">
                    <m:r>
                      <a:rPr lang="en-IN" i="1">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b="0" i="0" dirty="0" smtClean="0">
                                    <a:latin typeface="Cambria Math" panose="02040503050406030204" pitchFamily="18" charset="0"/>
                                  </a:rPr>
                                  <m:t>min</m:t>
                                </m:r>
                              </m:e>
                              <m:lim>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dirty="0">
                                        <a:latin typeface="Cambria Math" panose="02040503050406030204" pitchFamily="18" charset="0"/>
                                      </a:rPr>
                                      <m:t>1</m:t>
                                    </m:r>
                                  </m:sup>
                                </m:sSup>
                                <m:r>
                                  <a:rPr lang="en-IN" b="1" dirty="0">
                                    <a:latin typeface="Cambria Math" panose="02040503050406030204" pitchFamily="18" charset="0"/>
                                  </a:rPr>
                                  <m:t>,…,</m:t>
                                </m:r>
                                <m:sSup>
                                  <m:sSupPr>
                                    <m:ctrlPr>
                                      <a:rPr lang="en-IN" b="1" i="1" dirty="0">
                                        <a:latin typeface="Cambria Math" panose="02040503050406030204" pitchFamily="18" charset="0"/>
                                      </a:rPr>
                                    </m:ctrlPr>
                                  </m:sSupPr>
                                  <m:e>
                                    <m:r>
                                      <a:rPr lang="en-IN" b="1" dirty="0">
                                        <a:latin typeface="Cambria Math" panose="02040503050406030204" pitchFamily="18" charset="0"/>
                                      </a:rPr>
                                      <m:t>𝐰</m:t>
                                    </m:r>
                                  </m:e>
                                  <m:sup>
                                    <m:r>
                                      <a:rPr lang="en-IN" i="1" dirty="0">
                                        <a:latin typeface="Cambria Math" panose="02040503050406030204" pitchFamily="18" charset="0"/>
                                      </a:rPr>
                                      <m:t>𝐶</m:t>
                                    </m:r>
                                  </m:sup>
                                </m:sSup>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dirty="0" smtClean="0">
                                    <a:latin typeface="Cambria Math" panose="02040503050406030204" pitchFamily="18" charset="0"/>
                                    <a:ea typeface="Cambria Math" panose="02040503050406030204" pitchFamily="18" charset="0"/>
                                  </a:rPr>
                                </m:ctrlPr>
                              </m:naryPr>
                              <m:sub>
                                <m:r>
                                  <m:rPr>
                                    <m:brk m:alnAt="25"/>
                                  </m:rPr>
                                  <a:rPr lang="en-IN" b="0" i="1" dirty="0" smtClean="0">
                                    <a:latin typeface="Cambria Math" panose="02040503050406030204" pitchFamily="18" charset="0"/>
                                    <a:ea typeface="Cambria Math" panose="02040503050406030204" pitchFamily="18" charset="0"/>
                                  </a:rPr>
                                  <m:t>𝑖</m:t>
                                </m:r>
                                <m:r>
                                  <a:rPr lang="en-IN" b="0" i="1" dirty="0" smtClean="0">
                                    <a:latin typeface="Cambria Math" panose="02040503050406030204" pitchFamily="18" charset="0"/>
                                    <a:ea typeface="Cambria Math" panose="02040503050406030204" pitchFamily="18" charset="0"/>
                                  </a:rPr>
                                  <m:t>=1</m:t>
                                </m:r>
                              </m:sub>
                              <m:sup>
                                <m:r>
                                  <a:rPr lang="en-IN" b="0" i="1" dirty="0" smtClean="0">
                                    <a:latin typeface="Cambria Math" panose="02040503050406030204" pitchFamily="18" charset="0"/>
                                    <a:ea typeface="Cambria Math" panose="02040503050406030204" pitchFamily="18" charset="0"/>
                                  </a:rPr>
                                  <m:t>𝑛</m:t>
                                </m:r>
                              </m:sup>
                              <m:e>
                                <m:r>
                                  <a:rPr lang="en-IN"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ln</m:t>
                                    </m:r>
                                  </m:fName>
                                  <m:e>
                                    <m:d>
                                      <m:dPr>
                                        <m:ctrlPr>
                                          <a:rPr lang="en-IN" i="1">
                                            <a:latin typeface="Cambria Math" panose="02040503050406030204" pitchFamily="18" charset="0"/>
                                            <a:ea typeface="Cambria Math" panose="02040503050406030204" pitchFamily="18" charset="0"/>
                                          </a:rPr>
                                        </m:ctrlPr>
                                      </m:dPr>
                                      <m:e>
                                        <m:f>
                                          <m:fPr>
                                            <m:type m:val="lin"/>
                                            <m:ctrlPr>
                                              <a:rPr lang="en-IN" i="1">
                                                <a:latin typeface="Cambria Math" panose="02040503050406030204" pitchFamily="18" charset="0"/>
                                                <a:ea typeface="Cambria Math" panose="02040503050406030204" pitchFamily="18" charset="0"/>
                                              </a:rPr>
                                            </m:ctrlPr>
                                          </m:fPr>
                                          <m:num>
                                            <m:sSubSup>
                                              <m:sSubSupPr>
                                                <m:ctrlPr>
                                                  <a:rPr lang="en-IN" i="1">
                                                    <a:latin typeface="Cambria Math" panose="02040503050406030204" pitchFamily="18" charset="0"/>
                                                  </a:rPr>
                                                </m:ctrlPr>
                                              </m:sSubSupPr>
                                              <m:e>
                                                <m:r>
                                                  <a:rPr lang="en-IN">
                                                    <a:latin typeface="Cambria Math" panose="02040503050406030204" pitchFamily="18" charset="0"/>
                                                  </a:rPr>
                                                  <m:t>𝜂</m:t>
                                                </m:r>
                                              </m:e>
                                              <m:sub>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𝑡</m:t>
                                                    </m:r>
                                                  </m:sup>
                                                </m:sSup>
                                              </m:sub>
                                              <m:sup>
                                                <m:r>
                                                  <a:rPr lang="en-IN" i="1">
                                                    <a:latin typeface="Cambria Math" panose="02040503050406030204" pitchFamily="18" charset="0"/>
                                                  </a:rPr>
                                                  <m:t>𝑖</m:t>
                                                </m:r>
                                              </m:sup>
                                            </m:sSubSup>
                                          </m:num>
                                          <m:den>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𝑐</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𝐶</m:t>
                                                </m:r>
                                              </m:sup>
                                              <m:e>
                                                <m:sSubSup>
                                                  <m:sSubSupPr>
                                                    <m:ctrlPr>
                                                      <a:rPr lang="en-IN" i="1">
                                                        <a:latin typeface="Cambria Math" panose="02040503050406030204" pitchFamily="18" charset="0"/>
                                                      </a:rPr>
                                                    </m:ctrlPr>
                                                  </m:sSubSupPr>
                                                  <m:e>
                                                    <m:r>
                                                      <a:rPr lang="en-IN" i="1">
                                                        <a:latin typeface="Cambria Math" panose="02040503050406030204" pitchFamily="18" charset="0"/>
                                                      </a:rPr>
                                                      <m:t>𝜂</m:t>
                                                    </m:r>
                                                  </m:e>
                                                  <m:sub>
                                                    <m:r>
                                                      <a:rPr lang="en-IN" i="1">
                                                        <a:latin typeface="Cambria Math" panose="02040503050406030204" pitchFamily="18" charset="0"/>
                                                      </a:rPr>
                                                      <m:t>𝑐</m:t>
                                                    </m:r>
                                                  </m:sub>
                                                  <m:sup>
                                                    <m:r>
                                                      <a:rPr lang="en-IN" i="1">
                                                        <a:latin typeface="Cambria Math" panose="02040503050406030204" pitchFamily="18" charset="0"/>
                                                      </a:rPr>
                                                      <m:t>𝑖</m:t>
                                                    </m:r>
                                                  </m:sup>
                                                </m:sSubSup>
                                              </m:e>
                                            </m:nary>
                                          </m:den>
                                        </m:f>
                                      </m:e>
                                    </m:d>
                                  </m:e>
                                </m:func>
                              </m:e>
                            </m:nary>
                          </m:e>
                        </m:func>
                      </m:e>
                    </m:func>
                  </m:oMath>
                </a14:m>
                <a:endParaRPr lang="en-IN" dirty="0" smtClean="0"/>
              </a:p>
              <a:p>
                <a:r>
                  <a:rPr lang="en-IN" b="1" dirty="0" smtClean="0"/>
                  <a:t>Note</a:t>
                </a:r>
                <a:r>
                  <a:rPr lang="en-IN" dirty="0" smtClean="0"/>
                  <a:t>: this is nothing but the </a:t>
                </a:r>
                <a:r>
                  <a:rPr lang="en-IN" dirty="0" err="1" smtClean="0"/>
                  <a:t>softmax</a:t>
                </a:r>
                <a:r>
                  <a:rPr lang="en-IN" dirty="0" smtClean="0"/>
                  <a:t> loss function we saw earlier, also known as the </a:t>
                </a:r>
                <a:r>
                  <a:rPr lang="en-IN" i="1" dirty="0" smtClean="0"/>
                  <a:t>cross entropy loss function</a:t>
                </a:r>
                <a:endParaRPr lang="en-IN" dirty="0" smtClean="0"/>
              </a:p>
              <a:p>
                <a:pPr lvl="2"/>
                <a:r>
                  <a:rPr lang="en-IN" b="1" i="1" dirty="0" smtClean="0"/>
                  <a:t>Reason for the name</a:t>
                </a:r>
                <a:r>
                  <a:rPr lang="en-IN" i="1" dirty="0" smtClean="0"/>
                  <a:t>: it corresponds to something known as the </a:t>
                </a:r>
                <a:r>
                  <a:rPr lang="en-IN" i="0" dirty="0" smtClean="0"/>
                  <a:t>cross entropy</a:t>
                </a:r>
                <a:r>
                  <a:rPr lang="en-IN" dirty="0" smtClean="0"/>
                  <a:t> between the PMF given by the model and the true label of the data point</a:t>
                </a:r>
                <a:endParaRPr lang="en-IN"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17" name="Group 16"/>
          <p:cNvGrpSpPr/>
          <p:nvPr/>
        </p:nvGrpSpPr>
        <p:grpSpPr>
          <a:xfrm>
            <a:off x="10544011" y="2501668"/>
            <a:ext cx="1468606" cy="1238929"/>
            <a:chOff x="12383748" y="1219011"/>
            <a:chExt cx="1862104" cy="1570887"/>
          </a:xfrm>
        </p:grpSpPr>
        <p:sp>
          <p:nvSpPr>
            <p:cNvPr id="18" name="Freeform 1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1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ectangular Callout 22"/>
          <p:cNvSpPr/>
          <p:nvPr/>
        </p:nvSpPr>
        <p:spPr>
          <a:xfrm>
            <a:off x="3450520" y="2351721"/>
            <a:ext cx="6914676" cy="1242053"/>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should be noted that this is not the only way to do probabilistic multiclassification. It is just that this way is simple to understand, implement and hence popular</a:t>
            </a:r>
            <a:endParaRPr lang="en-IN" sz="2400" dirty="0">
              <a:solidFill>
                <a:schemeClr val="tx1"/>
              </a:solidFill>
              <a:latin typeface="+mj-lt"/>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643" y="760344"/>
            <a:ext cx="1741324" cy="1741324"/>
          </a:xfrm>
          <a:prstGeom prst="rect">
            <a:avLst/>
          </a:prstGeom>
        </p:spPr>
      </p:pic>
      <mc:AlternateContent xmlns:mc="http://schemas.openxmlformats.org/markup-compatibility/2006" xmlns:a14="http://schemas.microsoft.com/office/drawing/2010/main">
        <mc:Choice Requires="a14">
          <p:sp>
            <p:nvSpPr>
              <p:cNvPr id="25" name="Rectangular Callout 24"/>
              <p:cNvSpPr/>
              <p:nvPr/>
            </p:nvSpPr>
            <p:spPr>
              <a:xfrm>
                <a:off x="1947776" y="336084"/>
                <a:ext cx="9669203" cy="1745191"/>
              </a:xfrm>
              <a:prstGeom prst="wedgeRectCallout">
                <a:avLst>
                  <a:gd name="adj1" fmla="val -55485"/>
                  <a:gd name="adj2" fmla="val 3836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may find other ways to assign a PMF over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𝐶</m:t>
                        </m:r>
                      </m:e>
                    </m:d>
                  </m:oMath>
                </a14:m>
                <a:r>
                  <a:rPr lang="en-IN" sz="2400" dirty="0" smtClean="0">
                    <a:solidFill>
                      <a:schemeClr val="tx1"/>
                    </a:solidFill>
                    <a:latin typeface="+mj-lt"/>
                  </a:rPr>
                  <a:t> to each data point by choosing some function other than </a:t>
                </a:r>
                <a14:m>
                  <m:oMath xmlns:m="http://schemas.openxmlformats.org/officeDocument/2006/math">
                    <m:func>
                      <m:funcPr>
                        <m:ctrlPr>
                          <a:rPr lang="en-IN" sz="2400" b="0" i="1" smtClean="0">
                            <a:solidFill>
                              <a:schemeClr val="tx1"/>
                            </a:solidFill>
                            <a:latin typeface="Cambria Math" panose="02040503050406030204" pitchFamily="18" charset="0"/>
                          </a:rPr>
                        </m:ctrlPr>
                      </m:funcPr>
                      <m:fName>
                        <m:r>
                          <m:rPr>
                            <m:sty m:val="p"/>
                          </m:rPr>
                          <a:rPr lang="en-IN" sz="2400" b="0" i="0" smtClean="0">
                            <a:solidFill>
                              <a:schemeClr val="tx1"/>
                            </a:solidFill>
                            <a:latin typeface="Cambria Math" panose="02040503050406030204" pitchFamily="18" charset="0"/>
                          </a:rPr>
                          <m:t>exp</m:t>
                        </m:r>
                      </m:fName>
                      <m:e>
                        <m:d>
                          <m:dPr>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m:t>
                            </m:r>
                          </m:e>
                        </m:d>
                      </m:e>
                    </m:func>
                  </m:oMath>
                </a14:m>
                <a:r>
                  <a:rPr lang="en-IN" sz="2400" dirty="0" smtClean="0">
                    <a:solidFill>
                      <a:schemeClr val="tx1"/>
                    </a:solidFill>
                    <a:latin typeface="+mj-lt"/>
                  </a:rPr>
                  <a:t> e.g. </a:t>
                </a:r>
                <a:r>
                  <a:rPr lang="en-IN" sz="2400" dirty="0" err="1" smtClean="0">
                    <a:solidFill>
                      <a:schemeClr val="tx1"/>
                    </a:solidFill>
                    <a:latin typeface="+mj-lt"/>
                  </a:rPr>
                  <a:t>ReLU</a:t>
                </a:r>
                <a:r>
                  <a:rPr lang="en-IN" sz="2400" dirty="0" smtClean="0">
                    <a:solidFill>
                      <a:schemeClr val="tx1"/>
                    </a:solidFill>
                    <a:latin typeface="+mj-lt"/>
                  </a:rPr>
                  <a:t> </a:t>
                </a:r>
                <a14:m>
                  <m:oMath xmlns:m="http://schemas.openxmlformats.org/officeDocument/2006/math">
                    <m:sSub>
                      <m:sSubPr>
                        <m:ctrlPr>
                          <a:rPr lang="en-IN" sz="2400" b="0" i="1" smtClean="0">
                            <a:solidFill>
                              <a:schemeClr val="tx1"/>
                            </a:solidFill>
                            <a:latin typeface="Cambria Math" panose="02040503050406030204" pitchFamily="18" charset="0"/>
                          </a:rPr>
                        </m:ctrlPr>
                      </m:sSubPr>
                      <m:e>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𝑡</m:t>
                            </m:r>
                          </m:e>
                        </m:d>
                      </m:e>
                      <m:sub>
                        <m:r>
                          <a:rPr lang="en-IN" sz="2400" b="0" i="1" smtClean="0">
                            <a:solidFill>
                              <a:schemeClr val="tx1"/>
                            </a:solidFill>
                            <a:latin typeface="Cambria Math" panose="02040503050406030204" pitchFamily="18" charset="0"/>
                          </a:rPr>
                          <m:t>+</m:t>
                        </m:r>
                      </m:sub>
                    </m:sSub>
                  </m:oMath>
                </a14:m>
                <a:r>
                  <a:rPr lang="en-IN" sz="2400" dirty="0" smtClean="0">
                    <a:solidFill>
                      <a:schemeClr val="tx1"/>
                    </a:solidFill>
                    <a:latin typeface="+mj-lt"/>
                  </a:rPr>
                  <a:t> to assign positive scores i.e. let </a:t>
                </a:r>
                <a14:m>
                  <m:oMath xmlns:m="http://schemas.openxmlformats.org/officeDocument/2006/math">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𝑐</m:t>
                        </m:r>
                      </m:sub>
                    </m:sSub>
                    <m:r>
                      <a:rPr lang="en-IN" sz="2400" i="1">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d>
                          <m:dPr>
                            <m:begChr m:val="["/>
                            <m:endChr m:val="]"/>
                            <m:ctrlPr>
                              <a:rPr lang="en-IN" sz="2400" b="0" i="1" smtClean="0">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a:solidFill>
                                          <a:schemeClr val="tx1"/>
                                        </a:solidFill>
                                        <a:latin typeface="Cambria Math" panose="02040503050406030204" pitchFamily="18" charset="0"/>
                                      </a:rPr>
                                      <m:t>𝑐</m:t>
                                    </m:r>
                                  </m:sup>
                                </m:sSup>
                                <m:r>
                                  <a:rPr lang="en-IN" sz="2400">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a:solidFill>
                                          <a:schemeClr val="tx1"/>
                                        </a:solidFill>
                                        <a:latin typeface="Cambria Math" panose="02040503050406030204" pitchFamily="18" charset="0"/>
                                      </a:rPr>
                                      <m:t>𝑡</m:t>
                                    </m:r>
                                  </m:sup>
                                </m:sSup>
                              </m:e>
                            </m:d>
                          </m:e>
                        </m:d>
                      </m:e>
                      <m:sub>
                        <m:r>
                          <a:rPr lang="en-IN" sz="2400" b="0" i="1" smtClean="0">
                            <a:solidFill>
                              <a:schemeClr val="tx1"/>
                            </a:solidFill>
                            <a:latin typeface="Cambria Math" panose="02040503050406030204" pitchFamily="18" charset="0"/>
                          </a:rPr>
                          <m:t>+</m:t>
                        </m:r>
                      </m:sub>
                    </m:sSub>
                  </m:oMath>
                </a14:m>
                <a:r>
                  <a:rPr lang="en-IN" sz="2400" dirty="0" smtClean="0">
                    <a:solidFill>
                      <a:schemeClr val="tx1"/>
                    </a:solidFill>
                    <a:latin typeface="+mj-lt"/>
                  </a:rPr>
                  <a:t> , let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 </m:t>
                        </m:r>
                        <m:r>
                          <a:rPr lang="en-IN" sz="2400">
                            <a:solidFill>
                              <a:schemeClr val="tx1"/>
                            </a:solidFill>
                            <a:latin typeface="Cambria Math" panose="02040503050406030204" pitchFamily="18" charset="0"/>
                            <a:ea typeface="Cambria Math" panose="02040503050406030204" pitchFamily="18" charset="0"/>
                          </a:rPr>
                          <m:t>𝑦</m:t>
                        </m:r>
                        <m:r>
                          <a:rPr lang="en-IN" sz="2400">
                            <a:solidFill>
                              <a:schemeClr val="tx1"/>
                            </a:solidFill>
                            <a:latin typeface="Cambria Math" panose="02040503050406030204" pitchFamily="18" charset="0"/>
                            <a:ea typeface="Cambria Math" panose="02040503050406030204" pitchFamily="18" charset="0"/>
                          </a:rPr>
                          <m:t> | </m:t>
                        </m:r>
                        <m:sSup>
                          <m:sSupPr>
                            <m:ctrlPr>
                              <a:rPr lang="en-IN" sz="2400" b="1"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𝑡</m:t>
                            </m:r>
                          </m:sup>
                        </m:sSup>
                        <m:r>
                          <a:rPr lang="en-IN" sz="2400">
                            <a:solidFill>
                              <a:schemeClr val="tx1"/>
                            </a:solidFill>
                            <a:latin typeface="Cambria Math" panose="02040503050406030204" pitchFamily="18" charset="0"/>
                            <a:ea typeface="Cambria Math" panose="02040503050406030204" pitchFamily="18" charset="0"/>
                          </a:rPr>
                          <m:t>,</m:t>
                        </m:r>
                        <m:d>
                          <m:dPr>
                            <m:begChr m:val="{"/>
                            <m:endChr m:val="}"/>
                            <m:ctrlPr>
                              <a:rPr lang="en-IN" sz="2400" b="1"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i="1">
                                    <a:solidFill>
                                      <a:schemeClr val="tx1"/>
                                    </a:solidFill>
                                    <a:latin typeface="Cambria Math" panose="02040503050406030204" pitchFamily="18" charset="0"/>
                                  </a:rPr>
                                  <m:t>𝑐</m:t>
                                </m:r>
                              </m:sup>
                            </m:sSup>
                          </m:e>
                        </m:d>
                      </m:e>
                    </m:d>
                    <m:r>
                      <a:rPr lang="en-IN" sz="2400" i="1">
                        <a:solidFill>
                          <a:schemeClr val="tx1"/>
                        </a:solidFill>
                        <a:latin typeface="Cambria Math" panose="02040503050406030204" pitchFamily="18" charset="0"/>
                        <a:ea typeface="Cambria Math" panose="02040503050406030204" pitchFamily="18" charset="0"/>
                      </a:rPr>
                      <m:t>=</m:t>
                    </m:r>
                    <m:f>
                      <m:fPr>
                        <m:type m:val="lin"/>
                        <m:ctrlPr>
                          <a:rPr lang="en-IN" sz="2400" i="1">
                            <a:solidFill>
                              <a:schemeClr val="tx1"/>
                            </a:solidFill>
                            <a:latin typeface="Cambria Math" panose="02040503050406030204" pitchFamily="18" charset="0"/>
                            <a:ea typeface="Cambria Math" panose="02040503050406030204" pitchFamily="18" charset="0"/>
                          </a:rPr>
                        </m:ctrlPr>
                      </m:fPr>
                      <m:num>
                        <m:sSub>
                          <m:sSubPr>
                            <m:ctrlPr>
                              <a:rPr lang="en-IN" sz="2400" i="1">
                                <a:solidFill>
                                  <a:schemeClr val="tx1"/>
                                </a:solidFill>
                                <a:latin typeface="Cambria Math" panose="02040503050406030204" pitchFamily="18" charset="0"/>
                              </a:rPr>
                            </m:ctrlPr>
                          </m:sSubPr>
                          <m:e>
                            <m:r>
                              <a:rPr lang="en-IN" sz="2400">
                                <a:solidFill>
                                  <a:schemeClr val="tx1"/>
                                </a:solidFill>
                                <a:latin typeface="Cambria Math" panose="02040503050406030204" pitchFamily="18" charset="0"/>
                              </a:rPr>
                              <m:t>𝜂</m:t>
                            </m:r>
                          </m:e>
                          <m:sub>
                            <m:r>
                              <a:rPr lang="en-IN" sz="2400" i="1">
                                <a:solidFill>
                                  <a:schemeClr val="tx1"/>
                                </a:solidFill>
                                <a:latin typeface="Cambria Math" panose="02040503050406030204" pitchFamily="18" charset="0"/>
                              </a:rPr>
                              <m:t>𝑦</m:t>
                            </m:r>
                          </m:sub>
                        </m:sSub>
                      </m:num>
                      <m:den>
                        <m:nary>
                          <m:naryPr>
                            <m:chr m:val="∑"/>
                            <m:limLoc m:val="subSup"/>
                            <m:ctrlPr>
                              <a:rPr lang="en-IN" sz="2400" i="1">
                                <a:solidFill>
                                  <a:schemeClr val="tx1"/>
                                </a:solidFill>
                                <a:latin typeface="Cambria Math" panose="02040503050406030204" pitchFamily="18" charset="0"/>
                                <a:ea typeface="Cambria Math" panose="02040503050406030204" pitchFamily="18" charset="0"/>
                              </a:rPr>
                            </m:ctrlPr>
                          </m:naryPr>
                          <m:sub>
                            <m:r>
                              <m:rPr>
                                <m:brk m:alnAt="25"/>
                              </m:rPr>
                              <a:rPr lang="en-IN" sz="2400" i="1">
                                <a:solidFill>
                                  <a:schemeClr val="tx1"/>
                                </a:solidFill>
                                <a:latin typeface="Cambria Math" panose="02040503050406030204" pitchFamily="18" charset="0"/>
                                <a:ea typeface="Cambria Math" panose="02040503050406030204" pitchFamily="18" charset="0"/>
                              </a:rPr>
                              <m:t>𝑐</m:t>
                            </m:r>
                            <m:r>
                              <a:rPr lang="en-IN" sz="2400" i="1">
                                <a:solidFill>
                                  <a:schemeClr val="tx1"/>
                                </a:solidFill>
                                <a:latin typeface="Cambria Math" panose="02040503050406030204" pitchFamily="18" charset="0"/>
                                <a:ea typeface="Cambria Math" panose="02040503050406030204" pitchFamily="18" charset="0"/>
                              </a:rPr>
                              <m:t>=1</m:t>
                            </m:r>
                          </m:sub>
                          <m:sup>
                            <m:r>
                              <a:rPr lang="en-IN" sz="2400" i="1">
                                <a:solidFill>
                                  <a:schemeClr val="tx1"/>
                                </a:solidFill>
                                <a:latin typeface="Cambria Math" panose="02040503050406030204" pitchFamily="18" charset="0"/>
                                <a:ea typeface="Cambria Math" panose="02040503050406030204" pitchFamily="18" charset="0"/>
                              </a:rPr>
                              <m:t>𝐶</m:t>
                            </m:r>
                          </m:sup>
                          <m:e>
                            <m:sSub>
                              <m:sSubPr>
                                <m:ctrlPr>
                                  <a:rPr lang="en-IN" sz="2400" i="1">
                                    <a:solidFill>
                                      <a:schemeClr val="tx1"/>
                                    </a:solidFill>
                                    <a:latin typeface="Cambria Math" panose="02040503050406030204" pitchFamily="18" charset="0"/>
                                  </a:rPr>
                                </m:ctrlPr>
                              </m:sSubPr>
                              <m:e>
                                <m:r>
                                  <a:rPr lang="en-IN" sz="2400">
                                    <a:solidFill>
                                      <a:schemeClr val="tx1"/>
                                    </a:solidFill>
                                    <a:latin typeface="Cambria Math" panose="02040503050406030204" pitchFamily="18" charset="0"/>
                                  </a:rPr>
                                  <m:t>𝜂</m:t>
                                </m:r>
                              </m:e>
                              <m:sub>
                                <m:r>
                                  <a:rPr lang="en-IN" sz="2400">
                                    <a:solidFill>
                                      <a:schemeClr val="tx1"/>
                                    </a:solidFill>
                                    <a:latin typeface="Cambria Math" panose="02040503050406030204" pitchFamily="18" charset="0"/>
                                  </a:rPr>
                                  <m:t>𝑐</m:t>
                                </m:r>
                              </m:sub>
                            </m:sSub>
                          </m:e>
                        </m:nary>
                      </m:den>
                    </m:f>
                  </m:oMath>
                </a14:m>
                <a:r>
                  <a:rPr lang="en-IN" sz="2400" dirty="0" smtClean="0">
                    <a:solidFill>
                      <a:schemeClr val="tx1"/>
                    </a:solidFill>
                    <a:latin typeface="+mj-lt"/>
                  </a:rPr>
                  <a:t> and then proceed to obtain an MLE. Something similar to this is indeed used in deep learning</a:t>
                </a:r>
                <a:endParaRPr lang="en-IN" sz="2400" dirty="0">
                  <a:solidFill>
                    <a:schemeClr val="tx1"/>
                  </a:solidFill>
                  <a:latin typeface="+mj-lt"/>
                </a:endParaRPr>
              </a:p>
            </p:txBody>
          </p:sp>
        </mc:Choice>
        <mc:Fallback xmlns="">
          <p:sp>
            <p:nvSpPr>
              <p:cNvPr id="25" name="Rectangular Callout 24"/>
              <p:cNvSpPr>
                <a:spLocks noRot="1" noChangeAspect="1" noMove="1" noResize="1" noEditPoints="1" noAdjustHandles="1" noChangeArrowheads="1" noChangeShapeType="1" noTextEdit="1"/>
              </p:cNvSpPr>
              <p:nvPr/>
            </p:nvSpPr>
            <p:spPr>
              <a:xfrm>
                <a:off x="1947776" y="336084"/>
                <a:ext cx="9669203" cy="1745191"/>
              </a:xfrm>
              <a:prstGeom prst="wedgeRectCallout">
                <a:avLst>
                  <a:gd name="adj1" fmla="val -55485"/>
                  <a:gd name="adj2" fmla="val 38369"/>
                </a:avLst>
              </a:prstGeom>
              <a:blipFill>
                <a:blip r:embed="rId4"/>
                <a:stretch>
                  <a:fillRect r="-1370" b="-2740"/>
                </a:stretch>
              </a:blipFill>
              <a:ln w="38100">
                <a:solidFill>
                  <a:schemeClr val="accent1"/>
                </a:solidFill>
              </a:ln>
            </p:spPr>
            <p:txBody>
              <a:bodyPr/>
              <a:lstStyle/>
              <a:p>
                <a:r>
                  <a:rPr lang="en-IN">
                    <a:noFill/>
                  </a:rPr>
                  <a:t> </a:t>
                </a:r>
              </a:p>
            </p:txBody>
          </p:sp>
        </mc:Fallback>
      </mc:AlternateContent>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145" y="5135178"/>
            <a:ext cx="1722822" cy="1722822"/>
          </a:xfrm>
          <a:prstGeom prst="rect">
            <a:avLst/>
          </a:prstGeom>
        </p:spPr>
      </p:pic>
      <p:sp>
        <p:nvSpPr>
          <p:cNvPr id="27" name="Rectangular Callout 26"/>
          <p:cNvSpPr/>
          <p:nvPr/>
        </p:nvSpPr>
        <p:spPr>
          <a:xfrm>
            <a:off x="1947776" y="5273051"/>
            <a:ext cx="8862536" cy="1220672"/>
          </a:xfrm>
          <a:prstGeom prst="wedgeRectCallout">
            <a:avLst>
              <a:gd name="adj1" fmla="val -56018"/>
              <a:gd name="adj2" fmla="val 3056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could do also </a:t>
            </a:r>
            <a:r>
              <a:rPr lang="en-IN" sz="2400" dirty="0" err="1" smtClean="0">
                <a:solidFill>
                  <a:schemeClr val="tx1"/>
                </a:solidFill>
                <a:latin typeface="+mj-lt"/>
              </a:rPr>
              <a:t>kNN</a:t>
            </a:r>
            <a:r>
              <a:rPr lang="en-IN" sz="2400" dirty="0" smtClean="0">
                <a:solidFill>
                  <a:schemeClr val="tx1"/>
                </a:solidFill>
                <a:latin typeface="+mj-lt"/>
              </a:rPr>
              <a:t> or DT and invoke the “probability as proportions” interpretation to assign a test data point to a PMF that simply gives the proportion of each label in the neighbourhood/leaf of that data point!!</a:t>
            </a:r>
            <a:endParaRPr lang="en-IN" sz="2400" dirty="0">
              <a:solidFill>
                <a:schemeClr val="tx1"/>
              </a:solidFill>
              <a:latin typeface="+mj-lt"/>
            </a:endParaRPr>
          </a:p>
        </p:txBody>
      </p:sp>
      <p:sp>
        <p:nvSpPr>
          <p:cNvPr id="28" name="Rectangular Callout 27"/>
          <p:cNvSpPr/>
          <p:nvPr/>
        </p:nvSpPr>
        <p:spPr>
          <a:xfrm>
            <a:off x="3450520" y="3690830"/>
            <a:ext cx="6914109" cy="1242053"/>
          </a:xfrm>
          <a:prstGeom prst="wedgeRectCallout">
            <a:avLst>
              <a:gd name="adj1" fmla="val 63327"/>
              <a:gd name="adj2" fmla="val -46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However, be warned that generating a PMF using DT/</a:t>
            </a:r>
            <a:r>
              <a:rPr lang="en-IN" sz="2400" dirty="0" err="1" smtClean="0">
                <a:solidFill>
                  <a:schemeClr val="tx1"/>
                </a:solidFill>
                <a:latin typeface="+mj-lt"/>
              </a:rPr>
              <a:t>kNN</a:t>
            </a:r>
            <a:r>
              <a:rPr lang="en-IN" sz="2400" dirty="0" smtClean="0">
                <a:solidFill>
                  <a:schemeClr val="tx1"/>
                </a:solidFill>
                <a:latin typeface="+mj-lt"/>
              </a:rPr>
              <a:t> need not necessarily be an MLE since we have not explicitly maximized any likelihood function here</a:t>
            </a:r>
            <a:endParaRPr lang="en-IN" sz="2400" dirty="0">
              <a:solidFill>
                <a:schemeClr val="tx1"/>
              </a:solidFill>
              <a:latin typeface="+mj-lt"/>
            </a:endParaRPr>
          </a:p>
        </p:txBody>
      </p:sp>
    </p:spTree>
    <p:extLst>
      <p:ext uri="{BB962C8B-B14F-4D97-AF65-F5344CB8AC3E}">
        <p14:creationId xmlns:p14="http://schemas.microsoft.com/office/powerpoint/2010/main" val="163844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right)">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5"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General Recipe for MLE Algorithms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Given a problem with label set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r>
                  <a:rPr lang="en-IN" dirty="0" smtClean="0"/>
                  <a:t>, find a way to map data features </a:t>
                </a:r>
                <a14:m>
                  <m:oMath xmlns:m="http://schemas.openxmlformats.org/officeDocument/2006/math">
                    <m:r>
                      <a:rPr lang="en-IN" b="1" i="0" smtClean="0">
                        <a:latin typeface="Cambria Math" panose="02040503050406030204" pitchFamily="18" charset="0"/>
                      </a:rPr>
                      <m:t>𝐱</m:t>
                    </m:r>
                  </m:oMath>
                </a14:m>
                <a:r>
                  <a:rPr lang="en-IN" dirty="0" smtClean="0"/>
                  <a:t> to PMFs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𝐦</m:t>
                        </m:r>
                      </m:e>
                    </m:d>
                  </m:oMath>
                </a14:m>
                <a:r>
                  <a:rPr lang="en-IN" dirty="0" smtClean="0"/>
                  <a:t> with support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endParaRPr lang="en-IN" dirty="0" smtClean="0"/>
              </a:p>
              <a:p>
                <a:pPr lvl="2"/>
                <a:r>
                  <a:rPr lang="en-IN" dirty="0" smtClean="0"/>
                  <a:t>The notation </a:t>
                </a:r>
                <a14:m>
                  <m:oMath xmlns:m="http://schemas.openxmlformats.org/officeDocument/2006/math">
                    <m:r>
                      <a:rPr lang="en-IN" b="1" i="0" smtClean="0">
                        <a:latin typeface="Cambria Math" panose="02040503050406030204" pitchFamily="18" charset="0"/>
                      </a:rPr>
                      <m:t>𝐦</m:t>
                    </m:r>
                  </m:oMath>
                </a14:m>
                <a:r>
                  <a:rPr lang="en-IN" dirty="0" smtClean="0"/>
                  <a:t> captures parameters in the model (e.g. vectors, bias terms)</a:t>
                </a:r>
              </a:p>
              <a:p>
                <a:pPr lvl="2"/>
                <a:r>
                  <a:rPr lang="en-IN" dirty="0" smtClean="0"/>
                  <a:t>For binary classification,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−1,1</m:t>
                        </m:r>
                      </m:e>
                    </m:d>
                  </m:oMath>
                </a14:m>
                <a:r>
                  <a:rPr lang="en-IN" dirty="0" smtClean="0"/>
                  <a:t> and </a:t>
                </a:r>
                <a14:m>
                  <m:oMath xmlns:m="http://schemas.openxmlformats.org/officeDocument/2006/math">
                    <m:r>
                      <a:rPr lang="en-IN" b="1" i="0" smtClean="0">
                        <a:latin typeface="Cambria Math" panose="02040503050406030204" pitchFamily="18" charset="0"/>
                      </a:rPr>
                      <m:t>𝐦</m:t>
                    </m:r>
                    <m:r>
                      <a:rPr lang="en-IN" b="0" i="1" smtClean="0">
                        <a:latin typeface="Cambria Math" panose="02040503050406030204" pitchFamily="18" charset="0"/>
                      </a:rPr>
                      <m:t>=</m:t>
                    </m:r>
                    <m:r>
                      <a:rPr lang="en-IN" b="1" i="0" smtClean="0">
                        <a:latin typeface="Cambria Math" panose="02040503050406030204" pitchFamily="18" charset="0"/>
                      </a:rPr>
                      <m:t>𝐰</m:t>
                    </m:r>
                  </m:oMath>
                </a14:m>
                <a:endParaRPr lang="en-IN" b="1" i="0" dirty="0" smtClean="0"/>
              </a:p>
              <a:p>
                <a:pPr lvl="2"/>
                <a:r>
                  <a:rPr lang="en-IN" dirty="0" smtClean="0"/>
                  <a:t>For multiclassification,</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𝐶</m:t>
                        </m:r>
                      </m:e>
                    </m:d>
                  </m:oMath>
                </a14:m>
                <a:r>
                  <a:rPr lang="en-IN" dirty="0" smtClean="0"/>
                  <a:t> and </a:t>
                </a:r>
                <a14:m>
                  <m:oMath xmlns:m="http://schemas.openxmlformats.org/officeDocument/2006/math">
                    <m:r>
                      <a:rPr lang="en-IN" b="1" i="0" smtClean="0">
                        <a:latin typeface="Cambria Math" panose="02040503050406030204" pitchFamily="18" charset="0"/>
                      </a:rPr>
                      <m:t>𝐦</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𝐶</m:t>
                            </m:r>
                          </m:sup>
                        </m:sSup>
                      </m:e>
                    </m:d>
                  </m:oMath>
                </a14:m>
                <a:endParaRPr lang="en-IN" dirty="0" smtClean="0"/>
              </a:p>
              <a:p>
                <a:r>
                  <a:rPr lang="en-IN" dirty="0" smtClean="0"/>
                  <a:t>The function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oMath>
                </a14:m>
                <a:r>
                  <a:rPr lang="en-IN" dirty="0" smtClean="0"/>
                  <a:t> is often called the </a:t>
                </a:r>
                <a:r>
                  <a:rPr lang="en-IN" i="1" dirty="0" smtClean="0"/>
                  <a:t>likelihood function</a:t>
                </a:r>
              </a:p>
              <a:p>
                <a:r>
                  <a:rPr lang="en-IN" dirty="0"/>
                  <a:t>The function </a:t>
                </a:r>
                <a14:m>
                  <m:oMath xmlns:m="http://schemas.openxmlformats.org/officeDocument/2006/math">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e>
                    </m:func>
                  </m:oMath>
                </a14:m>
                <a:r>
                  <a:rPr lang="en-IN" dirty="0" smtClean="0"/>
                  <a:t> called </a:t>
                </a:r>
                <a:r>
                  <a:rPr lang="en-IN" i="1" dirty="0" smtClean="0"/>
                  <a:t>negative log likelihood function</a:t>
                </a:r>
                <a:endParaRPr lang="en-IN" dirty="0" smtClean="0"/>
              </a:p>
              <a:p>
                <a:r>
                  <a:rPr lang="en-IN" dirty="0" smtClean="0"/>
                  <a:t>Given data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find the model parameters that maximize likelihood function i.e. think that the training labels are very likely</a:t>
                </a:r>
                <a:br>
                  <a:rPr lang="en-IN" dirty="0" smtClean="0"/>
                </a:b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𝐦</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min</m:t>
                                </m:r>
                              </m:e>
                              <m:lim>
                                <m:r>
                                  <a:rPr lang="en-IN" b="1" i="0" dirty="0" smtClean="0">
                                    <a:latin typeface="Cambria Math" panose="02040503050406030204" pitchFamily="18" charset="0"/>
                                  </a:rPr>
                                  <m:t>𝐦</m:t>
                                </m:r>
                              </m:lim>
                            </m:limLow>
                          </m:fName>
                          <m:e>
                            <m:r>
                              <a:rPr lang="en-IN" b="0" i="1" dirty="0" smtClean="0">
                                <a:latin typeface="Cambria Math" panose="02040503050406030204" pitchFamily="18" charset="0"/>
                              </a:rPr>
                              <m:t> </m:t>
                            </m:r>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𝐦</m:t>
                                        </m:r>
                                      </m:e>
                                    </m:d>
                                  </m:e>
                                </m:func>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20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Tree>
    <p:extLst>
      <p:ext uri="{BB962C8B-B14F-4D97-AF65-F5344CB8AC3E}">
        <p14:creationId xmlns:p14="http://schemas.microsoft.com/office/powerpoint/2010/main" val="14720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In order to perform probabilistic regression I have to assign a label distribution over all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for every data point </a:t>
                </a:r>
                <a14:m>
                  <m:oMath xmlns:m="http://schemas.openxmlformats.org/officeDocument/2006/math">
                    <m:r>
                      <a:rPr lang="en-IN" b="1" i="0" smtClean="0">
                        <a:latin typeface="Cambria Math" panose="02040503050406030204" pitchFamily="18" charset="0"/>
                      </a:rPr>
                      <m:t>𝐱</m:t>
                    </m:r>
                  </m:oMath>
                </a14:m>
                <a:r>
                  <a:rPr lang="en-IN" b="1" dirty="0" smtClean="0"/>
                  <a:t> </a:t>
                </a:r>
                <a:r>
                  <a:rPr lang="en-IN" dirty="0" smtClean="0"/>
                  <a:t>using a PDF</a:t>
                </a:r>
              </a:p>
              <a:p>
                <a:r>
                  <a:rPr lang="en-IN" dirty="0" smtClean="0"/>
                  <a:t>Suppose I decide to do that using a Gaussian distribution – need to decide on a mean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oMath>
                </a14:m>
                <a:r>
                  <a:rPr lang="en-IN" dirty="0" smtClean="0"/>
                  <a:t> and a variance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1" i="0" smtClean="0">
                            <a:latin typeface="Cambria Math" panose="02040503050406030204" pitchFamily="18" charset="0"/>
                          </a:rPr>
                          <m:t>𝐱</m:t>
                        </m:r>
                      </m:sub>
                      <m:sup>
                        <m:r>
                          <a:rPr lang="en-IN" b="0" i="1" smtClean="0">
                            <a:latin typeface="Cambria Math" panose="02040503050406030204" pitchFamily="18" charset="0"/>
                          </a:rPr>
                          <m:t>2</m:t>
                        </m:r>
                      </m:sup>
                    </m:sSubSup>
                    <m:r>
                      <a:rPr lang="en-IN" b="0" i="1" smtClean="0">
                        <a:latin typeface="Cambria Math" panose="02040503050406030204" pitchFamily="18" charset="0"/>
                      </a:rPr>
                      <m:t>&gt;0</m:t>
                    </m:r>
                  </m:oMath>
                </a14:m>
                <a:endParaRPr lang="en-IN" dirty="0" smtClean="0"/>
              </a:p>
              <a:p>
                <a:r>
                  <a:rPr lang="en-IN" b="1" dirty="0" smtClean="0"/>
                  <a:t>Popular choice</a:t>
                </a:r>
                <a:r>
                  <a:rPr lang="en-IN" dirty="0" smtClean="0"/>
                  <a:t>: 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oMath>
                </a14:m>
                <a:r>
                  <a:rPr lang="en-IN" dirty="0" smtClean="0"/>
                  <a:t> and </a:t>
                </a:r>
                <a14:m>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𝜎</m:t>
                        </m:r>
                      </m:e>
                      <m:sub>
                        <m:r>
                          <a:rPr lang="en-IN" b="1" i="0" smtClean="0">
                            <a:latin typeface="Cambria Math" panose="02040503050406030204" pitchFamily="18" charset="0"/>
                          </a:rPr>
                          <m:t>𝐱</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r>
                          <a:rPr lang="en-IN" b="1">
                            <a:latin typeface="Cambria Math" panose="02040503050406030204" pitchFamily="18" charset="0"/>
                          </a:rPr>
                          <m:t>𝐱</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𝜎</m:t>
                            </m:r>
                          </m:e>
                          <m:sup>
                            <m:r>
                              <a:rPr lang="en-IN" b="0" i="1" smtClean="0">
                                <a:latin typeface="Cambria Math" panose="02040503050406030204" pitchFamily="18" charset="0"/>
                              </a:rPr>
                              <m:t>2</m:t>
                            </m:r>
                          </m:sup>
                        </m:sSup>
                      </m:e>
                    </m:d>
                  </m:oMath>
                </a14:m>
                <a:endParaRPr lang="en-IN" dirty="0" smtClean="0"/>
              </a:p>
              <a:p>
                <a:pPr lvl="2"/>
                <a:r>
                  <a:rPr lang="en-IN" dirty="0" smtClean="0"/>
                  <a:t>We can also choose a different </a:t>
                </a:r>
                <a14:m>
                  <m:oMath xmlns:m="http://schemas.openxmlformats.org/officeDocument/2006/math">
                    <m:r>
                      <a:rPr lang="en-IN" b="0" i="1" smtClean="0">
                        <a:latin typeface="Cambria Math" panose="02040503050406030204" pitchFamily="18" charset="0"/>
                      </a:rPr>
                      <m:t>𝜎</m:t>
                    </m:r>
                  </m:oMath>
                </a14:m>
                <a:r>
                  <a:rPr lang="en-IN" dirty="0" smtClean="0"/>
                  <a:t> for every data point – more complicated</a:t>
                </a:r>
              </a:p>
              <a:p>
                <a:r>
                  <a:rPr lang="en-IN" dirty="0" smtClean="0"/>
                  <a:t>Likelihood function w.r.t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then becomes</a:t>
                </a:r>
                <a:br>
                  <a:rPr lang="en-IN" dirty="0" smtClean="0"/>
                </a:br>
                <a14:m>
                  <m:oMath xmlns:m="http://schemas.openxmlformats.org/officeDocument/2006/math">
                    <m:r>
                      <a:rPr lang="en-IN" sz="2800" i="1">
                        <a:latin typeface="Cambria Math" panose="02040503050406030204" pitchFamily="18" charset="0"/>
                        <a:ea typeface="Cambria Math" panose="02040503050406030204" pitchFamily="18" charset="0"/>
                      </a:rPr>
                      <m:t>𝒩</m:t>
                    </m:r>
                    <m:d>
                      <m:dPr>
                        <m:ctrlPr>
                          <a:rPr lang="en-IN" sz="2800" i="1">
                            <a:latin typeface="Cambria Math" panose="02040503050406030204" pitchFamily="18" charset="0"/>
                            <a:ea typeface="Cambria Math" panose="02040503050406030204" pitchFamily="18" charset="0"/>
                          </a:rPr>
                        </m:ctrlPr>
                      </m:dPr>
                      <m:e>
                        <m:sSup>
                          <m:sSupPr>
                            <m:ctrlPr>
                              <a:rPr lang="en-IN" sz="2800" b="0" i="1" smtClean="0">
                                <a:latin typeface="Cambria Math" panose="02040503050406030204" pitchFamily="18" charset="0"/>
                                <a:ea typeface="Cambria Math" panose="02040503050406030204" pitchFamily="18" charset="0"/>
                              </a:rPr>
                            </m:ctrlPr>
                          </m:sSupPr>
                          <m:e>
                            <m:r>
                              <a:rPr lang="en-IN" sz="2800" b="0" i="1" smtClean="0">
                                <a:latin typeface="Cambria Math" panose="02040503050406030204" pitchFamily="18" charset="0"/>
                                <a:ea typeface="Cambria Math" panose="02040503050406030204" pitchFamily="18" charset="0"/>
                              </a:rPr>
                              <m:t>𝑦</m:t>
                            </m:r>
                          </m:e>
                          <m:sup>
                            <m:r>
                              <a:rPr lang="en-IN" sz="2800" b="0" i="1" smtClean="0">
                                <a:latin typeface="Cambria Math" panose="02040503050406030204" pitchFamily="18" charset="0"/>
                                <a:ea typeface="Cambria Math" panose="02040503050406030204" pitchFamily="18" charset="0"/>
                              </a:rPr>
                              <m:t>𝑖</m:t>
                            </m:r>
                          </m:sup>
                        </m:sSup>
                        <m:r>
                          <a:rPr lang="en-IN" sz="2800" b="0" i="1" smtClean="0">
                            <a:latin typeface="Cambria Math" panose="02040503050406030204" pitchFamily="18" charset="0"/>
                            <a:ea typeface="Cambria Math" panose="02040503050406030204" pitchFamily="18" charset="0"/>
                          </a:rPr>
                          <m:t> </m:t>
                        </m:r>
                        <m:r>
                          <a:rPr lang="en-IN" sz="2800" i="1">
                            <a:latin typeface="Cambria Math" panose="02040503050406030204" pitchFamily="18" charset="0"/>
                            <a:ea typeface="Cambria Math" panose="02040503050406030204" pitchFamily="18" charset="0"/>
                          </a:rPr>
                          <m:t>| </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1"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i="1">
                                <a:latin typeface="Cambria Math" panose="02040503050406030204" pitchFamily="18" charset="0"/>
                              </a:rPr>
                              <m:t>𝜎</m:t>
                            </m:r>
                          </m:e>
                          <m:sup>
                            <m:r>
                              <a:rPr lang="en-IN" sz="2800" i="1">
                                <a:latin typeface="Cambria Math" panose="02040503050406030204" pitchFamily="18" charset="0"/>
                              </a:rPr>
                              <m:t>2</m:t>
                            </m:r>
                          </m:sup>
                        </m:sSup>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ad>
                          <m:radPr>
                            <m:degHide m:val="on"/>
                            <m:ctrlPr>
                              <a:rPr lang="en-IN" sz="2800" b="0" i="1" smtClean="0">
                                <a:latin typeface="Cambria Math" panose="02040503050406030204" pitchFamily="18" charset="0"/>
                              </a:rPr>
                            </m:ctrlPr>
                          </m:radPr>
                          <m:deg/>
                          <m:e>
                            <m:r>
                              <a:rPr lang="en-IN" sz="2800" b="0" i="1" smtClean="0">
                                <a:latin typeface="Cambria Math" panose="02040503050406030204" pitchFamily="18" charset="0"/>
                              </a:rPr>
                              <m:t>2</m:t>
                            </m:r>
                            <m:r>
                              <a:rPr lang="en-IN" sz="2800" b="0" i="1" smtClean="0">
                                <a:latin typeface="Cambria Math" panose="02040503050406030204" pitchFamily="18" charset="0"/>
                              </a:rPr>
                              <m:t>𝜋</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𝜎</m:t>
                                </m:r>
                              </m:e>
                              <m:sup>
                                <m:r>
                                  <a:rPr lang="en-IN" sz="2800" b="0" i="1" smtClean="0">
                                    <a:latin typeface="Cambria Math" panose="02040503050406030204" pitchFamily="18" charset="0"/>
                                  </a:rPr>
                                  <m:t>2</m:t>
                                </m:r>
                              </m:sup>
                            </m:sSup>
                          </m:e>
                        </m:rad>
                      </m:den>
                    </m:f>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exp</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d>
                                  <m:dPr>
                                    <m:ctrlPr>
                                      <a:rPr lang="en-IN" sz="2800" i="1">
                                        <a:latin typeface="Cambria Math" panose="02040503050406030204" pitchFamily="18" charset="0"/>
                                      </a:rPr>
                                    </m:ctrlPr>
                                  </m:dPr>
                                  <m:e>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0"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e>
                                </m:d>
                              </m:e>
                              <m:sup>
                                <m:r>
                                  <a:rPr lang="en-IN" sz="2800" b="0" i="1" smtClean="0">
                                    <a:latin typeface="Cambria Math" panose="02040503050406030204" pitchFamily="18" charset="0"/>
                                  </a:rPr>
                                  <m:t>2</m:t>
                                </m:r>
                              </m:sup>
                            </m:sSup>
                            <m:r>
                              <a:rPr lang="en-IN" sz="2800" b="0" i="1" smtClean="0">
                                <a:latin typeface="Cambria Math" panose="02040503050406030204" pitchFamily="18" charset="0"/>
                              </a:rPr>
                              <m:t>/</m:t>
                            </m:r>
                            <m:sSup>
                              <m:sSupPr>
                                <m:ctrlPr>
                                  <a:rPr lang="en-IN" sz="2800" b="0" i="1" smtClean="0">
                                    <a:latin typeface="Cambria Math" panose="02040503050406030204" pitchFamily="18" charset="0"/>
                                  </a:rPr>
                                </m:ctrlPr>
                              </m:sSupPr>
                              <m:e>
                                <m:r>
                                  <a:rPr lang="en-IN" sz="2800" b="0" i="1" smtClean="0">
                                    <a:latin typeface="Cambria Math" panose="02040503050406030204" pitchFamily="18" charset="0"/>
                                  </a:rPr>
                                  <m:t>2</m:t>
                                </m:r>
                                <m:r>
                                  <a:rPr lang="en-IN" sz="2800" b="0" i="1" smtClean="0">
                                    <a:latin typeface="Cambria Math" panose="02040503050406030204" pitchFamily="18" charset="0"/>
                                  </a:rPr>
                                  <m:t>𝜎</m:t>
                                </m:r>
                              </m:e>
                              <m:sup>
                                <m:r>
                                  <a:rPr lang="en-IN" sz="2800" b="0" i="1" smtClean="0">
                                    <a:latin typeface="Cambria Math" panose="02040503050406030204" pitchFamily="18" charset="0"/>
                                  </a:rPr>
                                  <m:t>2</m:t>
                                </m:r>
                              </m:sup>
                            </m:sSup>
                          </m:e>
                        </m:d>
                      </m:e>
                    </m:func>
                  </m:oMath>
                </a14:m>
                <a:r>
                  <a:rPr lang="en-IN" sz="2800" dirty="0" smtClean="0"/>
                  <a:t> </a:t>
                </a:r>
                <a:endParaRPr lang="en-IN" dirty="0" smtClean="0"/>
              </a:p>
              <a:p>
                <a:r>
                  <a:rPr lang="en-IN" dirty="0" smtClean="0"/>
                  <a:t>Negative log likelihood w.r.t a set of data points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a:r>
                <a:br>
                  <a:rPr lang="en-IN" dirty="0" smtClean="0"/>
                </a:br>
                <a14:m>
                  <m:oMath xmlns:m="http://schemas.openxmlformats.org/officeDocument/2006/math">
                    <m:func>
                      <m:funcPr>
                        <m:ctrlPr>
                          <a:rPr lang="en-IN" b="0" i="1" smtClean="0">
                            <a:latin typeface="Cambria Math" panose="02040503050406030204" pitchFamily="18" charset="0"/>
                          </a:rPr>
                        </m:ctrlPr>
                      </m:funcPr>
                      <m:fName>
                        <m:f>
                          <m:fPr>
                            <m:ctrlPr>
                              <a:rPr lang="en-IN" b="0" i="1" smtClean="0">
                                <a:latin typeface="Cambria Math" panose="02040503050406030204" pitchFamily="18" charset="0"/>
                              </a:rPr>
                            </m:ctrlPr>
                          </m:fPr>
                          <m:num>
                            <m:r>
                              <a:rPr lang="en-IN" b="0" i="1" smtClean="0">
                                <a:latin typeface="Cambria Math" panose="02040503050406030204" pitchFamily="18" charset="0"/>
                              </a:rPr>
                              <m:t>𝑛</m:t>
                            </m:r>
                          </m:num>
                          <m:den>
                            <m:r>
                              <a:rPr lang="en-IN" b="0" i="0" smtClean="0">
                                <a:latin typeface="Cambria Math" panose="02040503050406030204" pitchFamily="18" charset="0"/>
                              </a:rPr>
                              <m:t>2</m:t>
                            </m:r>
                          </m:den>
                        </m:f>
                        <m:r>
                          <m:rPr>
                            <m:sty m:val="p"/>
                          </m:rPr>
                          <a:rPr lang="en-IN" b="0" i="0" smtClean="0">
                            <a:latin typeface="Cambria Math" panose="02040503050406030204" pitchFamily="18" charset="0"/>
                          </a:rPr>
                          <m:t>ln</m:t>
                        </m:r>
                      </m:fName>
                      <m:e>
                        <m:d>
                          <m:dPr>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d>
                      </m:e>
                    </m:func>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den>
                    </m:f>
                    <m:nary>
                      <m:naryPr>
                        <m:chr m:val="∑"/>
                        <m:limLoc m:val="subSup"/>
                        <m:ctrlPr>
                          <a:rPr lang="en-IN"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sup>
                            <m:r>
                              <a:rPr lang="en-IN" i="1">
                                <a:latin typeface="Cambria Math" panose="02040503050406030204" pitchFamily="18" charset="0"/>
                              </a:rPr>
                              <m:t>2</m:t>
                            </m:r>
                          </m:sup>
                        </m:sSup>
                      </m:e>
                    </m:nary>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1814" y="147200"/>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3688422" y="377899"/>
                <a:ext cx="6876137" cy="1156723"/>
              </a:xfrm>
              <a:prstGeom prst="wedgeRectCallout">
                <a:avLst>
                  <a:gd name="adj1" fmla="val 59164"/>
                  <a:gd name="adj2" fmla="val 3986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But apart from the first term and the scaling factor, both of which are constants and do not depend on the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dirty="0" smtClean="0">
                    <a:solidFill>
                      <a:schemeClr val="tx1"/>
                    </a:solidFill>
                    <a:latin typeface="+mj-lt"/>
                  </a:rPr>
                  <a:t> the rest is just the least squares loss term!</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3688422" y="377899"/>
                <a:ext cx="6876137" cy="1156723"/>
              </a:xfrm>
              <a:prstGeom prst="wedgeRectCallout">
                <a:avLst>
                  <a:gd name="adj1" fmla="val 59164"/>
                  <a:gd name="adj2" fmla="val 39864"/>
                </a:avLst>
              </a:prstGeom>
              <a:blipFill>
                <a:blip r:embed="rId4"/>
                <a:stretch>
                  <a:fillRect l="-727" t="-4082" b="-11224"/>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564560" y="2315451"/>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6431622" y="2121732"/>
            <a:ext cx="3994551" cy="1242053"/>
          </a:xfrm>
          <a:prstGeom prst="wedgeRectCallout">
            <a:avLst>
              <a:gd name="adj1" fmla="val 66482"/>
              <a:gd name="adj2" fmla="val 5724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MLE with respect to the Gaussian likelihood indeed the minimizes least squares loss</a:t>
            </a:r>
            <a:endParaRPr lang="en-IN" sz="2400" dirty="0">
              <a:solidFill>
                <a:schemeClr val="tx1"/>
              </a:solidFill>
              <a:latin typeface="+mj-lt"/>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075212" y="3739847"/>
            <a:ext cx="1832396" cy="1832396"/>
          </a:xfrm>
          <a:prstGeom prst="rect">
            <a:avLst/>
          </a:prstGeom>
        </p:spPr>
      </p:pic>
      <mc:AlternateContent xmlns:mc="http://schemas.openxmlformats.org/markup-compatibility/2006" xmlns:a14="http://schemas.microsoft.com/office/drawing/2010/main">
        <mc:Choice Requires="a14">
          <p:sp>
            <p:nvSpPr>
              <p:cNvPr id="15" name="Rectangular Callout 14"/>
              <p:cNvSpPr/>
              <p:nvPr/>
            </p:nvSpPr>
            <p:spPr>
              <a:xfrm>
                <a:off x="5889130" y="3576467"/>
                <a:ext cx="4694209" cy="1199297"/>
              </a:xfrm>
              <a:prstGeom prst="wedgeRectCallout">
                <a:avLst>
                  <a:gd name="adj1" fmla="val 59019"/>
                  <a:gd name="adj2" fmla="val 529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Also note that if we set all </a:t>
                </a:r>
                <a14:m>
                  <m:oMath xmlns:m="http://schemas.openxmlformats.org/officeDocument/2006/math">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b="1">
                            <a:solidFill>
                              <a:schemeClr val="tx1"/>
                            </a:solidFill>
                            <a:latin typeface="Cambria Math" panose="02040503050406030204" pitchFamily="18" charset="0"/>
                          </a:rPr>
                          <m:t>𝐱</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𝜎</m:t>
                        </m:r>
                      </m:e>
                      <m:sup>
                        <m:r>
                          <a:rPr lang="en-IN" sz="2400" i="1">
                            <a:solidFill>
                              <a:schemeClr val="tx1"/>
                            </a:solidFill>
                            <a:latin typeface="Cambria Math" panose="02040503050406030204" pitchFamily="18" charset="0"/>
                          </a:rPr>
                          <m:t>2</m:t>
                        </m:r>
                      </m:sup>
                    </m:sSup>
                  </m:oMath>
                </a14:m>
                <a:r>
                  <a:rPr lang="en-IN" sz="2400" dirty="0" smtClean="0">
                    <a:solidFill>
                      <a:schemeClr val="tx1"/>
                    </a:solidFill>
                    <a:latin typeface="+mj-lt"/>
                  </a:rPr>
                  <a:t> then it does not matter which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we choose – will get the same model</a:t>
                </a:r>
                <a:endParaRPr lang="en-IN"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5889130" y="3576467"/>
                <a:ext cx="4694209" cy="1199297"/>
              </a:xfrm>
              <a:prstGeom prst="wedgeRectCallout">
                <a:avLst>
                  <a:gd name="adj1" fmla="val 59019"/>
                  <a:gd name="adj2" fmla="val 52993"/>
                </a:avLst>
              </a:prstGeom>
              <a:blipFill>
                <a:blip r:embed="rId6"/>
                <a:stretch>
                  <a:fillRect t="-1923" b="-6731"/>
                </a:stretch>
              </a:blipFill>
              <a:ln w="38100">
                <a:solidFill>
                  <a:schemeClr val="accent1"/>
                </a:solidFill>
              </a:ln>
            </p:spPr>
            <p:txBody>
              <a:bodyPr/>
              <a:lstStyle/>
              <a:p>
                <a:r>
                  <a:rPr lang="en-IN">
                    <a:noFill/>
                  </a:rPr>
                  <a:t> </a:t>
                </a:r>
              </a:p>
            </p:txBody>
          </p:sp>
        </mc:Fallback>
      </mc:AlternateContent>
      <p:sp>
        <p:nvSpPr>
          <p:cNvPr id="18" name="Rectangle 17"/>
          <p:cNvSpPr/>
          <p:nvPr/>
        </p:nvSpPr>
        <p:spPr>
          <a:xfrm>
            <a:off x="2712379" y="5817852"/>
            <a:ext cx="2404152" cy="101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116530" y="5817852"/>
            <a:ext cx="729465" cy="101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p:cNvSpPr txBox="1"/>
              <p:nvPr/>
            </p:nvSpPr>
            <p:spPr>
              <a:xfrm>
                <a:off x="1699375" y="5936569"/>
                <a:ext cx="1095196" cy="774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IN" sz="3200" b="0" i="1" smtClean="0">
                              <a:latin typeface="Cambria Math" panose="02040503050406030204" pitchFamily="18" charset="0"/>
                            </a:rPr>
                          </m:ctrlPr>
                        </m:funcPr>
                        <m:fName>
                          <m:limLow>
                            <m:limLowPr>
                              <m:ctrlPr>
                                <a:rPr lang="en-IN" sz="3200" b="0" i="1" smtClean="0">
                                  <a:latin typeface="Cambria Math" panose="02040503050406030204" pitchFamily="18" charset="0"/>
                                </a:rPr>
                              </m:ctrlPr>
                            </m:limLowPr>
                            <m:e>
                              <m:r>
                                <m:rPr>
                                  <m:sty m:val="p"/>
                                </m:rPr>
                                <a:rPr lang="en-IN" sz="3200" b="0" i="0" smtClean="0">
                                  <a:latin typeface="Cambria Math" panose="02040503050406030204" pitchFamily="18" charset="0"/>
                                </a:rPr>
                                <m:t>min</m:t>
                              </m:r>
                            </m:e>
                            <m:lim>
                              <m:r>
                                <a:rPr lang="en-IN" sz="3200" b="1" i="0" smtClean="0">
                                  <a:latin typeface="Cambria Math" panose="02040503050406030204" pitchFamily="18" charset="0"/>
                                </a:rPr>
                                <m:t>𝐰</m:t>
                              </m:r>
                              <m:r>
                                <a:rPr lang="en-IN" sz="3200" b="0" i="1" smtClean="0">
                                  <a:latin typeface="Cambria Math" panose="02040503050406030204" pitchFamily="18" charset="0"/>
                                </a:rPr>
                                <m:t>∈</m:t>
                              </m:r>
                              <m:sSup>
                                <m:sSupPr>
                                  <m:ctrlPr>
                                    <a:rPr lang="en-IN" sz="3200" b="0" i="1" smtClean="0">
                                      <a:latin typeface="Cambria Math" panose="02040503050406030204" pitchFamily="18" charset="0"/>
                                      <a:ea typeface="Cambria Math" panose="02040503050406030204" pitchFamily="18" charset="0"/>
                                    </a:rPr>
                                  </m:ctrlPr>
                                </m:sSupPr>
                                <m:e>
                                  <m:r>
                                    <a:rPr lang="en-IN" sz="3200" b="0" i="1" smtClean="0">
                                      <a:latin typeface="Cambria Math" panose="02040503050406030204" pitchFamily="18" charset="0"/>
                                      <a:ea typeface="Cambria Math" panose="02040503050406030204" pitchFamily="18" charset="0"/>
                                    </a:rPr>
                                    <m:t>ℝ</m:t>
                                  </m:r>
                                </m:e>
                                <m:sup>
                                  <m:r>
                                    <a:rPr lang="en-IN" sz="3200" b="0" i="1" smtClean="0">
                                      <a:latin typeface="Cambria Math" panose="02040503050406030204" pitchFamily="18" charset="0"/>
                                      <a:ea typeface="Cambria Math" panose="02040503050406030204" pitchFamily="18" charset="0"/>
                                    </a:rPr>
                                    <m:t>𝑑</m:t>
                                  </m:r>
                                </m:sup>
                              </m:sSup>
                            </m:lim>
                          </m:limLow>
                        </m:fName>
                        <m:e/>
                      </m:func>
                    </m:oMath>
                  </m:oMathPara>
                </a14:m>
                <a:endParaRPr lang="en-IN" sz="3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99375" y="5936569"/>
                <a:ext cx="1095196" cy="774571"/>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661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500"/>
                            </p:stCondLst>
                            <p:childTnLst>
                              <p:par>
                                <p:cTn id="46" presetID="63" presetClass="path" presetSubtype="0" accel="50000" decel="50000" fill="hold" grpId="1" nodeType="afterEffect">
                                  <p:stCondLst>
                                    <p:cond delay="0"/>
                                  </p:stCondLst>
                                  <p:childTnLst>
                                    <p:animMotion origin="layout" path="M -4.79167E-6 -7.40741E-7 L 0.19831 -7.40741E-7 " pathEditMode="relative" rAng="0" ptsTypes="AA">
                                      <p:cBhvr>
                                        <p:cTn id="47" dur="1000" fill="hold"/>
                                        <p:tgtEl>
                                          <p:spTgt spid="16"/>
                                        </p:tgtEl>
                                        <p:attrNameLst>
                                          <p:attrName>ppt_x</p:attrName>
                                          <p:attrName>ppt_y</p:attrName>
                                        </p:attrNameLst>
                                      </p:cBhvr>
                                      <p:rCtr x="9909" y="0"/>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par>
                          <p:cTn id="53" fill="hold">
                            <p:stCondLst>
                              <p:cond delay="500"/>
                            </p:stCondLst>
                            <p:childTnLst>
                              <p:par>
                                <p:cTn id="54" presetID="63" presetClass="path" presetSubtype="0" accel="50000" decel="50000" fill="hold" grpId="2" nodeType="afterEffect">
                                  <p:stCondLst>
                                    <p:cond delay="0"/>
                                  </p:stCondLst>
                                  <p:childTnLst>
                                    <p:animMotion origin="layout" path="M 0.19831 -7.40741E-7 L 0.26329 -7.40741E-7 " pathEditMode="relative" rAng="0" ptsTypes="AA">
                                      <p:cBhvr>
                                        <p:cTn id="55" dur="1000" fill="hold"/>
                                        <p:tgtEl>
                                          <p:spTgt spid="16"/>
                                        </p:tgtEl>
                                        <p:attrNameLst>
                                          <p:attrName>ppt_x</p:attrName>
                                          <p:attrName>ppt_y</p:attrName>
                                        </p:attrNameLst>
                                      </p:cBhvr>
                                      <p:rCtr x="3242" y="0"/>
                                    </p:animMotion>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righ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par>
                          <p:cTn id="68" fill="hold">
                            <p:stCondLst>
                              <p:cond delay="0"/>
                            </p:stCondLst>
                            <p:childTnLst>
                              <p:par>
                                <p:cTn id="69" presetID="22" presetClass="entr" presetSubtype="2"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right)">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3" grpId="0" animBg="1"/>
      <p:bldP spid="15" grpId="0" animBg="1"/>
      <p:bldP spid="18" grpId="0" animBg="1"/>
      <p:bldP spid="19" grpId="0" animBg="1"/>
      <p:bldP spid="16" grpId="0"/>
      <p:bldP spid="16" grpId="1"/>
      <p:bldP spid="16"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Suppose I decide to use a Laplacian distribution instead and choose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𝜇</m:t>
                        </m:r>
                      </m:e>
                      <m:sub>
                        <m:r>
                          <a:rPr lang="en-IN" b="1" i="0" smtClean="0">
                            <a:latin typeface="Cambria Math" panose="02040503050406030204" pitchFamily="18" charset="0"/>
                          </a:rPr>
                          <m:t>𝐱</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oMath>
                </a14:m>
                <a:r>
                  <a:rPr lang="en-IN" dirty="0" smtClean="0"/>
                  <a:t> and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𝜎</m:t>
                        </m:r>
                      </m:e>
                      <m:sub>
                        <m:r>
                          <a:rPr lang="en-IN" b="1" i="0" smtClean="0">
                            <a:latin typeface="Cambria Math" panose="02040503050406030204" pitchFamily="18" charset="0"/>
                          </a:rPr>
                          <m:t>𝐱</m:t>
                        </m:r>
                      </m:sub>
                    </m:sSub>
                    <m:r>
                      <a:rPr lang="en-IN" b="0" i="1" smtClean="0">
                        <a:latin typeface="Cambria Math" panose="02040503050406030204" pitchFamily="18" charset="0"/>
                      </a:rPr>
                      <m:t>=</m:t>
                    </m:r>
                    <m:r>
                      <a:rPr lang="en-IN" b="0" i="1" smtClean="0">
                        <a:latin typeface="Cambria Math" panose="02040503050406030204" pitchFamily="18" charset="0"/>
                      </a:rPr>
                      <m:t>𝜎</m:t>
                    </m:r>
                  </m:oMath>
                </a14:m>
                <a:r>
                  <a:rPr lang="en-IN" dirty="0" smtClean="0"/>
                  <a:t> i.e. </a:t>
                </a: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Lap</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r>
                          <a:rPr lang="en-IN" b="1">
                            <a:latin typeface="Cambria Math" panose="02040503050406030204" pitchFamily="18" charset="0"/>
                          </a:rPr>
                          <m:t>𝐱</m:t>
                        </m:r>
                        <m:r>
                          <a:rPr lang="en-IN" b="0" i="1" smtClean="0">
                            <a:latin typeface="Cambria Math" panose="02040503050406030204" pitchFamily="18" charset="0"/>
                          </a:rPr>
                          <m:t>,</m:t>
                        </m:r>
                        <m:r>
                          <a:rPr lang="en-IN" i="1">
                            <a:latin typeface="Cambria Math" panose="02040503050406030204" pitchFamily="18" charset="0"/>
                          </a:rPr>
                          <m:t>𝜎</m:t>
                        </m:r>
                      </m:e>
                    </m:d>
                  </m:oMath>
                </a14:m>
                <a:endParaRPr lang="en-IN" dirty="0" smtClean="0"/>
              </a:p>
              <a:p>
                <a:r>
                  <a:rPr lang="en-IN" dirty="0" smtClean="0"/>
                  <a:t>Likelihood function w.r.t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then becomes</a:t>
                </a:r>
                <a:br>
                  <a:rPr lang="en-IN" dirty="0" smtClean="0"/>
                </a:br>
                <a14:m>
                  <m:oMath xmlns:m="http://schemas.openxmlformats.org/officeDocument/2006/math">
                    <m:r>
                      <m:rPr>
                        <m:sty m:val="p"/>
                      </m:rPr>
                      <a:rPr lang="en-IN" sz="2800" b="0" i="0" smtClean="0">
                        <a:latin typeface="Cambria Math" panose="02040503050406030204" pitchFamily="18" charset="0"/>
                        <a:ea typeface="Cambria Math" panose="02040503050406030204" pitchFamily="18" charset="0"/>
                      </a:rPr>
                      <m:t>Lap</m:t>
                    </m:r>
                    <m:d>
                      <m:dPr>
                        <m:ctrlPr>
                          <a:rPr lang="en-IN" sz="2800" i="1">
                            <a:latin typeface="Cambria Math" panose="02040503050406030204" pitchFamily="18" charset="0"/>
                            <a:ea typeface="Cambria Math" panose="02040503050406030204" pitchFamily="18" charset="0"/>
                          </a:rPr>
                        </m:ctrlPr>
                      </m:dPr>
                      <m:e>
                        <m:sSup>
                          <m:sSupPr>
                            <m:ctrlPr>
                              <a:rPr lang="en-IN" sz="2800" b="0" i="1" smtClean="0">
                                <a:latin typeface="Cambria Math" panose="02040503050406030204" pitchFamily="18" charset="0"/>
                                <a:ea typeface="Cambria Math" panose="02040503050406030204" pitchFamily="18" charset="0"/>
                              </a:rPr>
                            </m:ctrlPr>
                          </m:sSupPr>
                          <m:e>
                            <m:r>
                              <a:rPr lang="en-IN" sz="2800" b="0" i="1" smtClean="0">
                                <a:latin typeface="Cambria Math" panose="02040503050406030204" pitchFamily="18" charset="0"/>
                                <a:ea typeface="Cambria Math" panose="02040503050406030204" pitchFamily="18" charset="0"/>
                              </a:rPr>
                              <m:t>𝑦</m:t>
                            </m:r>
                          </m:e>
                          <m:sup>
                            <m:r>
                              <a:rPr lang="en-IN" sz="2800" b="0" i="1" smtClean="0">
                                <a:latin typeface="Cambria Math" panose="02040503050406030204" pitchFamily="18" charset="0"/>
                                <a:ea typeface="Cambria Math" panose="02040503050406030204" pitchFamily="18" charset="0"/>
                              </a:rPr>
                              <m:t>𝑖</m:t>
                            </m:r>
                          </m:sup>
                        </m:sSup>
                        <m:r>
                          <a:rPr lang="en-IN" sz="2800" b="0" i="1" smtClean="0">
                            <a:latin typeface="Cambria Math" panose="02040503050406030204" pitchFamily="18" charset="0"/>
                            <a:ea typeface="Cambria Math" panose="02040503050406030204" pitchFamily="18" charset="0"/>
                          </a:rPr>
                          <m:t> </m:t>
                        </m:r>
                        <m:r>
                          <a:rPr lang="en-IN" sz="2800" i="1">
                            <a:latin typeface="Cambria Math" panose="02040503050406030204" pitchFamily="18" charset="0"/>
                            <a:ea typeface="Cambria Math" panose="02040503050406030204" pitchFamily="18" charset="0"/>
                          </a:rPr>
                          <m:t>| </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sSup>
                          <m:sSupPr>
                            <m:ctrlPr>
                              <a:rPr lang="en-IN" sz="2800" b="1" i="1" smtClean="0">
                                <a:latin typeface="Cambria Math" panose="02040503050406030204" pitchFamily="18" charset="0"/>
                              </a:rPr>
                            </m:ctrlPr>
                          </m:sSupPr>
                          <m:e>
                            <m:r>
                              <a:rPr lang="en-IN" sz="2800" b="1">
                                <a:latin typeface="Cambria Math" panose="02040503050406030204" pitchFamily="18" charset="0"/>
                              </a:rPr>
                              <m:t>𝐱</m:t>
                            </m:r>
                          </m:e>
                          <m:sup>
                            <m:r>
                              <a:rPr lang="en-IN" sz="2800" b="0" i="1" smtClean="0">
                                <a:latin typeface="Cambria Math" panose="02040503050406030204" pitchFamily="18" charset="0"/>
                              </a:rPr>
                              <m:t>𝑖</m:t>
                            </m:r>
                          </m:sup>
                        </m:sSup>
                        <m:r>
                          <a:rPr lang="en-IN" sz="2800" i="1">
                            <a:latin typeface="Cambria Math" panose="02040503050406030204" pitchFamily="18" charset="0"/>
                          </a:rPr>
                          <m:t>,</m:t>
                        </m:r>
                        <m:r>
                          <a:rPr lang="en-IN" sz="2800" i="1">
                            <a:latin typeface="Cambria Math" panose="02040503050406030204" pitchFamily="18" charset="0"/>
                          </a:rPr>
                          <m:t>𝜎</m:t>
                        </m:r>
                      </m:e>
                    </m:d>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1</m:t>
                        </m:r>
                      </m:num>
                      <m:den>
                        <m:r>
                          <a:rPr lang="en-IN" sz="2800" b="0" i="1" smtClean="0">
                            <a:latin typeface="Cambria Math" panose="02040503050406030204" pitchFamily="18" charset="0"/>
                          </a:rPr>
                          <m:t>2</m:t>
                        </m:r>
                        <m:r>
                          <a:rPr lang="en-IN" sz="2800" b="0" i="1" smtClean="0">
                            <a:latin typeface="Cambria Math" panose="02040503050406030204" pitchFamily="18" charset="0"/>
                          </a:rPr>
                          <m:t>𝜎</m:t>
                        </m:r>
                      </m:den>
                    </m:f>
                    <m:func>
                      <m:funcPr>
                        <m:ctrlPr>
                          <a:rPr lang="en-IN" sz="2800" b="0" i="1" smtClean="0">
                            <a:latin typeface="Cambria Math" panose="02040503050406030204" pitchFamily="18" charset="0"/>
                          </a:rPr>
                        </m:ctrlPr>
                      </m:funcPr>
                      <m:fName>
                        <m:r>
                          <m:rPr>
                            <m:sty m:val="p"/>
                          </m:rPr>
                          <a:rPr lang="en-IN" sz="2800" b="0" i="0" smtClean="0">
                            <a:latin typeface="Cambria Math" panose="02040503050406030204" pitchFamily="18" charset="0"/>
                          </a:rPr>
                          <m:t>exp</m:t>
                        </m:r>
                      </m:fName>
                      <m:e>
                        <m:d>
                          <m:dPr>
                            <m:ctrlPr>
                              <a:rPr lang="en-IN" sz="2800" b="0" i="1" smtClean="0">
                                <a:latin typeface="Cambria Math" panose="02040503050406030204" pitchFamily="18" charset="0"/>
                              </a:rPr>
                            </m:ctrlPr>
                          </m:dPr>
                          <m:e>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sSup>
                                  <m:sSupPr>
                                    <m:ctrlPr>
                                      <a:rPr lang="en-IN" sz="2800" i="1">
                                        <a:latin typeface="Cambria Math" panose="02040503050406030204" pitchFamily="18" charset="0"/>
                                      </a:rPr>
                                    </m:ctrlPr>
                                  </m:sSupPr>
                                  <m:e>
                                    <m:r>
                                      <a:rPr lang="en-IN" sz="2800" i="1">
                                        <a:latin typeface="Cambria Math" panose="02040503050406030204" pitchFamily="18" charset="0"/>
                                      </a:rPr>
                                      <m:t>𝑦</m:t>
                                    </m:r>
                                  </m:e>
                                  <m:sup>
                                    <m:r>
                                      <a:rPr lang="en-IN" sz="2800" i="1">
                                        <a:latin typeface="Cambria Math" panose="02040503050406030204" pitchFamily="18" charset="0"/>
                                      </a:rPr>
                                      <m:t>𝑖</m:t>
                                    </m:r>
                                  </m:sup>
                                </m:sSup>
                                <m:r>
                                  <a:rPr lang="en-IN" sz="2800" i="1">
                                    <a:latin typeface="Cambria Math" panose="02040503050406030204" pitchFamily="18" charset="0"/>
                                  </a:rPr>
                                  <m:t>−</m:t>
                                </m:r>
                                <m:sSup>
                                  <m:sSupPr>
                                    <m:ctrlPr>
                                      <a:rPr lang="en-IN" sz="2800" i="1">
                                        <a:latin typeface="Cambria Math" panose="02040503050406030204" pitchFamily="18" charset="0"/>
                                      </a:rPr>
                                    </m:ctrlPr>
                                  </m:sSupPr>
                                  <m:e>
                                    <m:r>
                                      <a:rPr lang="en-IN" sz="2800" b="1">
                                        <a:latin typeface="Cambria Math" panose="02040503050406030204" pitchFamily="18" charset="0"/>
                                      </a:rPr>
                                      <m:t>𝐰</m:t>
                                    </m:r>
                                  </m:e>
                                  <m:sup>
                                    <m:r>
                                      <a:rPr lang="en-IN" sz="2800" i="1">
                                        <a:latin typeface="Cambria Math" panose="02040503050406030204" pitchFamily="18" charset="0"/>
                                      </a:rPr>
                                      <m:t>⊤</m:t>
                                    </m:r>
                                  </m:sup>
                                </m:sSup>
                                <m:r>
                                  <a:rPr lang="en-IN" sz="2800" b="1">
                                    <a:latin typeface="Cambria Math" panose="02040503050406030204" pitchFamily="18" charset="0"/>
                                  </a:rPr>
                                  <m:t>𝐱</m:t>
                                </m:r>
                              </m:e>
                            </m:d>
                            <m:r>
                              <a:rPr lang="en-IN" sz="2800" b="0" i="1" smtClean="0">
                                <a:latin typeface="Cambria Math" panose="02040503050406030204" pitchFamily="18" charset="0"/>
                              </a:rPr>
                              <m:t>/</m:t>
                            </m:r>
                            <m:r>
                              <a:rPr lang="en-IN" sz="2800" i="1">
                                <a:latin typeface="Cambria Math" panose="02040503050406030204" pitchFamily="18" charset="0"/>
                              </a:rPr>
                              <m:t>𝜎</m:t>
                            </m:r>
                          </m:e>
                        </m:d>
                      </m:e>
                    </m:func>
                  </m:oMath>
                </a14:m>
                <a:r>
                  <a:rPr lang="en-IN" sz="2800" dirty="0" smtClean="0"/>
                  <a:t> </a:t>
                </a:r>
                <a:endParaRPr lang="en-IN" dirty="0" smtClean="0"/>
              </a:p>
              <a:p>
                <a:r>
                  <a:rPr lang="en-IN" dirty="0" smtClean="0"/>
                  <a:t>Negative log likelihood w.r.t a set of data points </a:t>
                </a:r>
                <a14:m>
                  <m:oMath xmlns:m="http://schemas.openxmlformats.org/officeDocument/2006/math">
                    <m:sSubSup>
                      <m:sSubSupPr>
                        <m:ctrlPr>
                          <a:rPr lang="en-IN" b="0" i="1" smtClean="0">
                            <a:latin typeface="Cambria Math" panose="02040503050406030204" pitchFamily="18" charset="0"/>
                          </a:rPr>
                        </m:ctrlPr>
                      </m:sSubSupPr>
                      <m:e>
                        <m:d>
                          <m:dPr>
                            <m:begChr m:val="{"/>
                            <m:endChr m:val="}"/>
                            <m:ctrlPr>
                              <a:rPr lang="en-IN" b="0" i="1" smtClean="0">
                                <a:latin typeface="Cambria Math" panose="02040503050406030204" pitchFamily="18" charset="0"/>
                              </a:rPr>
                            </m:ctrlPr>
                          </m:d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i="0">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sub>
                        <m: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sSubSup>
                  </m:oMath>
                </a14:m>
                <a:r>
                  <a:rPr lang="en-IN" dirty="0" smtClean="0"/>
                  <a:t/>
                </a:r>
                <a:br>
                  <a:rPr lang="en-IN" dirty="0" smtClean="0"/>
                </a:br>
                <a14:m>
                  <m:oMath xmlns:m="http://schemas.openxmlformats.org/officeDocument/2006/math">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r>
                          <a:rPr lang="en-IN" b="0" i="1" smtClean="0">
                            <a:latin typeface="Cambria Math" panose="02040503050406030204" pitchFamily="18" charset="0"/>
                            <a:ea typeface="Cambria Math" panose="02040503050406030204" pitchFamily="18" charset="0"/>
                          </a:rPr>
                          <m:t> </m:t>
                        </m:r>
                        <m:func>
                          <m:funcPr>
                            <m:ctrlPr>
                              <a:rPr lang="en-IN" i="1">
                                <a:latin typeface="Cambria Math" panose="02040503050406030204" pitchFamily="18" charset="0"/>
                              </a:rPr>
                            </m:ctrlPr>
                          </m:funcPr>
                          <m:fName>
                            <m:r>
                              <a:rPr lang="en-IN" b="0" i="1" smtClean="0">
                                <a:latin typeface="Cambria Math" panose="02040503050406030204" pitchFamily="18" charset="0"/>
                              </a:rPr>
                              <m:t>𝑛</m:t>
                            </m:r>
                            <m:r>
                              <a:rPr lang="en-IN" b="0" i="1" smtClean="0">
                                <a:latin typeface="Cambria Math" panose="02040503050406030204" pitchFamily="18" charset="0"/>
                              </a:rPr>
                              <m:t>⋅</m:t>
                            </m:r>
                            <m:r>
                              <m:rPr>
                                <m:sty m:val="p"/>
                              </m:rPr>
                              <a:rPr lang="en-IN">
                                <a:latin typeface="Cambria Math" panose="02040503050406030204" pitchFamily="18" charset="0"/>
                              </a:rPr>
                              <m:t>ln</m:t>
                            </m:r>
                          </m:fName>
                          <m:e>
                            <m:d>
                              <m:dPr>
                                <m:ctrlPr>
                                  <a:rPr lang="en-IN" i="1">
                                    <a:latin typeface="Cambria Math" panose="02040503050406030204" pitchFamily="18" charset="0"/>
                                  </a:rPr>
                                </m:ctrlPr>
                              </m:dPr>
                              <m:e>
                                <m:r>
                                  <a:rPr lang="en-IN" b="0" i="1" smtClean="0">
                                    <a:latin typeface="Cambria Math" panose="02040503050406030204" pitchFamily="18" charset="0"/>
                                  </a:rPr>
                                  <m:t>𝜎</m:t>
                                </m:r>
                              </m:e>
                            </m:d>
                          </m:e>
                        </m:func>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
                              <a:rPr lang="en-IN" b="0" i="1" smtClean="0">
                                <a:latin typeface="Cambria Math" panose="02040503050406030204" pitchFamily="18" charset="0"/>
                              </a:rPr>
                              <m:t>𝜎</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begChr m:val="|"/>
                                <m:endChr m:val="|"/>
                                <m:ctrlPr>
                                  <a:rPr lang="en-IN" b="0" i="1" smtClean="0">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0"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nary>
                      </m:e>
                    </m:func>
                    <m:r>
                      <a:rPr lang="en-IN" b="0" i="0"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b="1">
                                <a:latin typeface="Cambria Math" panose="02040503050406030204" pitchFamily="18" charset="0"/>
                              </a:rPr>
                              <m:t>𝐰</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lim>
                        </m:limLow>
                      </m:fName>
                      <m:e>
                        <m:r>
                          <a:rPr lang="en-IN" i="1">
                            <a:latin typeface="Cambria Math" panose="02040503050406030204" pitchFamily="18" charset="0"/>
                            <a:ea typeface="Cambria Math" panose="02040503050406030204" pitchFamily="18" charset="0"/>
                          </a:rPr>
                          <m:t> </m:t>
                        </m:r>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d>
                              <m:dPr>
                                <m:begChr m:val="|"/>
                                <m:endChr m:val="|"/>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smtClean="0">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𝑖</m:t>
                                    </m:r>
                                  </m:sup>
                                </m:sSup>
                              </m:e>
                            </m:d>
                          </m:e>
                        </m:nary>
                      </m:e>
                    </m:func>
                  </m:oMath>
                </a14:m>
                <a:endParaRPr lang="en-IN" dirty="0" smtClean="0"/>
              </a:p>
              <a:p>
                <a:r>
                  <a:rPr lang="en-IN" dirty="0" smtClean="0"/>
                  <a:t>Thus, if we change the likelihood function to use the Laplacian distribution instead, the MLE ends up minimizing absolute loss!</a:t>
                </a:r>
              </a:p>
              <a:p>
                <a:r>
                  <a:rPr lang="en-IN" dirty="0" smtClean="0"/>
                  <a:t>As before, does not matter which </a:t>
                </a:r>
                <a14:m>
                  <m:oMath xmlns:m="http://schemas.openxmlformats.org/officeDocument/2006/math">
                    <m:r>
                      <a:rPr lang="en-IN" b="0" i="1" smtClean="0">
                        <a:latin typeface="Cambria Math" panose="02040503050406030204" pitchFamily="18" charset="0"/>
                      </a:rPr>
                      <m:t>𝜎</m:t>
                    </m:r>
                  </m:oMath>
                </a14:m>
                <a:r>
                  <a:rPr lang="en-IN" dirty="0" smtClean="0"/>
                  <a:t> we choose</a:t>
                </a: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grpSp>
        <p:nvGrpSpPr>
          <p:cNvPr id="27" name="Group 26"/>
          <p:cNvGrpSpPr/>
          <p:nvPr/>
        </p:nvGrpSpPr>
        <p:grpSpPr>
          <a:xfrm>
            <a:off x="10471926" y="125304"/>
            <a:ext cx="1468606" cy="1238929"/>
            <a:chOff x="12383748" y="1219011"/>
            <a:chExt cx="1862104" cy="1570887"/>
          </a:xfrm>
        </p:grpSpPr>
        <p:sp>
          <p:nvSpPr>
            <p:cNvPr id="28" name="Freeform 2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2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2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33" name="Rectangular Callout 32"/>
              <p:cNvSpPr/>
              <p:nvPr/>
            </p:nvSpPr>
            <p:spPr>
              <a:xfrm>
                <a:off x="1808252" y="125304"/>
                <a:ext cx="8617921" cy="1242053"/>
              </a:xfrm>
              <a:prstGeom prst="wedgeRectCallout">
                <a:avLst>
                  <a:gd name="adj1" fmla="val 58136"/>
                  <a:gd name="adj2" fmla="val 4401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Be warned though – the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we chose will start mattering the moment we add regularization! It is just that in these simple cases it does not matter. </a:t>
                </a:r>
                <a14:m>
                  <m:oMath xmlns:m="http://schemas.openxmlformats.org/officeDocument/2006/math">
                    <m:r>
                      <a:rPr lang="en-IN" sz="2400" b="0" i="1" smtClean="0">
                        <a:solidFill>
                          <a:schemeClr val="tx1"/>
                        </a:solidFill>
                        <a:latin typeface="Cambria Math" panose="02040503050406030204" pitchFamily="18" charset="0"/>
                      </a:rPr>
                      <m:t>𝜎</m:t>
                    </m:r>
                  </m:oMath>
                </a14:m>
                <a:r>
                  <a:rPr lang="en-IN" sz="2400" dirty="0" smtClean="0">
                    <a:solidFill>
                      <a:schemeClr val="tx1"/>
                    </a:solidFill>
                    <a:latin typeface="+mj-lt"/>
                  </a:rPr>
                  <a:t> is usually treated like a </a:t>
                </a:r>
                <a:r>
                  <a:rPr lang="en-IN" sz="2400" dirty="0" err="1" smtClean="0">
                    <a:solidFill>
                      <a:schemeClr val="tx1"/>
                    </a:solidFill>
                    <a:latin typeface="+mj-lt"/>
                  </a:rPr>
                  <a:t>hyperparameter</a:t>
                </a:r>
                <a:r>
                  <a:rPr lang="en-IN" sz="2400" dirty="0" smtClean="0">
                    <a:solidFill>
                      <a:schemeClr val="tx1"/>
                    </a:solidFill>
                    <a:latin typeface="+mj-lt"/>
                  </a:rPr>
                  <a:t> and tuned.</a:t>
                </a:r>
                <a:endParaRPr lang="en-IN" sz="2400" dirty="0">
                  <a:solidFill>
                    <a:schemeClr val="tx1"/>
                  </a:solidFill>
                  <a:latin typeface="+mj-lt"/>
                </a:endParaRPr>
              </a:p>
            </p:txBody>
          </p:sp>
        </mc:Choice>
        <mc:Fallback xmlns="">
          <p:sp>
            <p:nvSpPr>
              <p:cNvPr id="33" name="Rectangular Callout 32"/>
              <p:cNvSpPr>
                <a:spLocks noRot="1" noChangeAspect="1" noMove="1" noResize="1" noEditPoints="1" noAdjustHandles="1" noChangeArrowheads="1" noChangeShapeType="1" noTextEdit="1"/>
              </p:cNvSpPr>
              <p:nvPr/>
            </p:nvSpPr>
            <p:spPr>
              <a:xfrm>
                <a:off x="1808252" y="125304"/>
                <a:ext cx="8617921" cy="1242053"/>
              </a:xfrm>
              <a:prstGeom prst="wedgeRectCallout">
                <a:avLst>
                  <a:gd name="adj1" fmla="val 58136"/>
                  <a:gd name="adj2" fmla="val 44012"/>
                </a:avLst>
              </a:prstGeom>
              <a:blipFill>
                <a:blip r:embed="rId3"/>
                <a:stretch>
                  <a:fillRect l="-587" t="-478" b="-7656"/>
                </a:stretch>
              </a:blipFill>
              <a:ln w="38100">
                <a:solidFill>
                  <a:schemeClr val="accent1"/>
                </a:solidFill>
              </a:ln>
            </p:spPr>
            <p:txBody>
              <a:bodyPr/>
              <a:lstStyle/>
              <a:p>
                <a:r>
                  <a:rPr lang="en-IN">
                    <a:noFill/>
                  </a:rPr>
                  <a:t> </a:t>
                </a:r>
              </a:p>
            </p:txBody>
          </p:sp>
        </mc:Fallback>
      </mc:AlternateContent>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2182" y="1384025"/>
            <a:ext cx="1748094" cy="1748094"/>
          </a:xfrm>
          <a:prstGeom prst="rect">
            <a:avLst/>
          </a:prstGeom>
        </p:spPr>
      </p:pic>
      <p:sp>
        <p:nvSpPr>
          <p:cNvPr id="35" name="Rectangular Callout 34"/>
          <p:cNvSpPr/>
          <p:nvPr/>
        </p:nvSpPr>
        <p:spPr>
          <a:xfrm>
            <a:off x="2126751" y="1453790"/>
            <a:ext cx="8299422" cy="1242053"/>
          </a:xfrm>
          <a:prstGeom prst="wedgeRectCallout">
            <a:avLst>
              <a:gd name="adj1" fmla="val 58852"/>
              <a:gd name="adj2" fmla="val 357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So I am a bit confused. All MLEs (classification/regression) demand a model that places maximum probability on the true label. Why don’t we just ask the model to predict the true label itself?</a:t>
            </a:r>
            <a:endParaRPr lang="en-IN" sz="2400" dirty="0">
              <a:solidFill>
                <a:schemeClr val="tx1"/>
              </a:solidFill>
              <a:latin typeface="+mj-lt"/>
            </a:endParaRP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9604" y="5024141"/>
            <a:ext cx="1832396" cy="1832396"/>
          </a:xfrm>
          <a:prstGeom prst="rect">
            <a:avLst/>
          </a:prstGeom>
        </p:spPr>
      </p:pic>
      <mc:AlternateContent xmlns:mc="http://schemas.openxmlformats.org/markup-compatibility/2006" xmlns:a14="http://schemas.microsoft.com/office/drawing/2010/main">
        <mc:Choice Requires="a14">
          <p:sp>
            <p:nvSpPr>
              <p:cNvPr id="37" name="Rectangular Callout 36"/>
              <p:cNvSpPr/>
              <p:nvPr/>
            </p:nvSpPr>
            <p:spPr>
              <a:xfrm>
                <a:off x="64077" y="4625841"/>
                <a:ext cx="10399412" cy="1625365"/>
              </a:xfrm>
              <a:prstGeom prst="wedgeRectCallout">
                <a:avLst>
                  <a:gd name="adj1" fmla="val 53085"/>
                  <a:gd name="adj2" fmla="val 4608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the same reason we needed slack variables in CSVM – to allow for the fact that in realistic situations, no linear model may be able to do what we would ideally like. In probabilistic ML, allowing the model to place a less than </a:t>
                </a:r>
                <a14:m>
                  <m:oMath xmlns:m="http://schemas.openxmlformats.org/officeDocument/2006/math">
                    <m:r>
                      <a:rPr lang="en-IN" sz="2400" i="1" dirty="0" smtClean="0">
                        <a:solidFill>
                          <a:schemeClr val="tx1"/>
                        </a:solidFill>
                        <a:latin typeface="Cambria Math" panose="02040503050406030204" pitchFamily="18" charset="0"/>
                      </a:rPr>
                      <m:t>1</m:t>
                    </m:r>
                  </m:oMath>
                </a14:m>
                <a:r>
                  <a:rPr lang="en-IN" sz="2400" dirty="0" smtClean="0">
                    <a:solidFill>
                      <a:schemeClr val="tx1"/>
                    </a:solidFill>
                    <a:latin typeface="+mj-lt"/>
                  </a:rPr>
                  <a:t> probability on the true label is much like a slack – allows us to learn good models even if not perfect ones</a:t>
                </a:r>
                <a:endParaRPr lang="en-IN" sz="2400" dirty="0">
                  <a:solidFill>
                    <a:schemeClr val="tx1"/>
                  </a:solidFill>
                  <a:latin typeface="+mj-lt"/>
                </a:endParaRPr>
              </a:p>
            </p:txBody>
          </p:sp>
        </mc:Choice>
        <mc:Fallback xmlns="">
          <p:sp>
            <p:nvSpPr>
              <p:cNvPr id="37" name="Rectangular Callout 36"/>
              <p:cNvSpPr>
                <a:spLocks noRot="1" noChangeAspect="1" noMove="1" noResize="1" noEditPoints="1" noAdjustHandles="1" noChangeArrowheads="1" noChangeShapeType="1" noTextEdit="1"/>
              </p:cNvSpPr>
              <p:nvPr/>
            </p:nvSpPr>
            <p:spPr>
              <a:xfrm>
                <a:off x="64077" y="4625841"/>
                <a:ext cx="10399412" cy="1625365"/>
              </a:xfrm>
              <a:prstGeom prst="wedgeRectCallout">
                <a:avLst>
                  <a:gd name="adj1" fmla="val 53085"/>
                  <a:gd name="adj2" fmla="val 46081"/>
                </a:avLst>
              </a:prstGeom>
              <a:blipFill>
                <a:blip r:embed="rId6"/>
                <a:stretch>
                  <a:fillRect l="-624" b="-5515"/>
                </a:stretch>
              </a:blipFill>
              <a:ln w="38100">
                <a:solidFill>
                  <a:schemeClr val="accent1"/>
                </a:solidFill>
              </a:ln>
            </p:spPr>
            <p:txBody>
              <a:bodyPr/>
              <a:lstStyle/>
              <a:p>
                <a:r>
                  <a:rPr lang="en-IN">
                    <a:noFill/>
                  </a:rPr>
                  <a:t> </a:t>
                </a:r>
              </a:p>
            </p:txBody>
          </p:sp>
        </mc:Fallback>
      </mc:AlternateContent>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8201" y="3155600"/>
            <a:ext cx="1864034" cy="1864034"/>
          </a:xfrm>
          <a:prstGeom prst="rect">
            <a:avLst/>
          </a:prstGeom>
        </p:spPr>
      </p:pic>
      <mc:AlternateContent xmlns:mc="http://schemas.openxmlformats.org/markup-compatibility/2006" xmlns:a14="http://schemas.microsoft.com/office/drawing/2010/main">
        <mc:Choice Requires="a14">
          <p:sp>
            <p:nvSpPr>
              <p:cNvPr id="39" name="Rectangular Callout 38"/>
              <p:cNvSpPr/>
              <p:nvPr/>
            </p:nvSpPr>
            <p:spPr>
              <a:xfrm>
                <a:off x="4777483" y="3155599"/>
                <a:ext cx="5701022" cy="1201026"/>
              </a:xfrm>
              <a:prstGeom prst="wedgeRectCallout">
                <a:avLst>
                  <a:gd name="adj1" fmla="val 61728"/>
                  <a:gd name="adj2" fmla="val 5125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That is like asking the PMF/PDF to place probability </a:t>
                </a:r>
                <a14:m>
                  <m:oMath xmlns:m="http://schemas.openxmlformats.org/officeDocument/2006/math">
                    <m:r>
                      <a:rPr lang="en-IN" sz="2400" i="1" dirty="0" smtClean="0">
                        <a:solidFill>
                          <a:schemeClr val="tx1"/>
                        </a:solidFill>
                        <a:latin typeface="Cambria Math" panose="02040503050406030204" pitchFamily="18" charset="0"/>
                      </a:rPr>
                      <m:t>1</m:t>
                    </m:r>
                  </m:oMath>
                </a14:m>
                <a:r>
                  <a:rPr lang="en-IN" sz="2400" dirty="0" smtClean="0">
                    <a:solidFill>
                      <a:schemeClr val="tx1"/>
                    </a:solidFill>
                    <a:latin typeface="+mj-lt"/>
                  </a:rPr>
                  <a:t> on the true label and </a:t>
                </a:r>
                <a14:m>
                  <m:oMath xmlns:m="http://schemas.openxmlformats.org/officeDocument/2006/math">
                    <m:r>
                      <a:rPr lang="en-IN" sz="2400" i="1" dirty="0" smtClean="0">
                        <a:solidFill>
                          <a:schemeClr val="tx1"/>
                        </a:solidFill>
                        <a:latin typeface="Cambria Math" panose="02040503050406030204" pitchFamily="18" charset="0"/>
                      </a:rPr>
                      <m:t>0</m:t>
                    </m:r>
                  </m:oMath>
                </a14:m>
                <a:r>
                  <a:rPr lang="en-IN" sz="2400" dirty="0" smtClean="0">
                    <a:solidFill>
                      <a:schemeClr val="tx1"/>
                    </a:solidFill>
                    <a:latin typeface="+mj-lt"/>
                  </a:rPr>
                  <a:t> everywhere else – why can’t we do just that?</a:t>
                </a:r>
                <a:endParaRPr lang="en-IN" sz="2400" dirty="0">
                  <a:solidFill>
                    <a:schemeClr val="tx1"/>
                  </a:solidFill>
                  <a:latin typeface="+mj-lt"/>
                </a:endParaRPr>
              </a:p>
            </p:txBody>
          </p:sp>
        </mc:Choice>
        <mc:Fallback xmlns="">
          <p:sp>
            <p:nvSpPr>
              <p:cNvPr id="39" name="Rectangular Callout 38"/>
              <p:cNvSpPr>
                <a:spLocks noRot="1" noChangeAspect="1" noMove="1" noResize="1" noEditPoints="1" noAdjustHandles="1" noChangeArrowheads="1" noChangeShapeType="1" noTextEdit="1"/>
              </p:cNvSpPr>
              <p:nvPr/>
            </p:nvSpPr>
            <p:spPr>
              <a:xfrm>
                <a:off x="4777483" y="3155599"/>
                <a:ext cx="5701022" cy="1201026"/>
              </a:xfrm>
              <a:prstGeom prst="wedgeRectCallout">
                <a:avLst>
                  <a:gd name="adj1" fmla="val 61728"/>
                  <a:gd name="adj2" fmla="val 51256"/>
                </a:avLst>
              </a:prstGeom>
              <a:blipFill>
                <a:blip r:embed="rId8"/>
                <a:stretch>
                  <a:fillRect l="-1047" t="-1942" b="-776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6037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right)">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right)">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animBg="1"/>
      <p:bldP spid="35" grpId="0" animBg="1"/>
      <p:bldP spid="37"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Regularization??</a:t>
            </a:r>
            <a:endParaRPr lang="en-IN" dirty="0"/>
          </a:p>
        </p:txBody>
      </p:sp>
      <p:sp>
        <p:nvSpPr>
          <p:cNvPr id="3" name="Content Placeholder 2"/>
          <p:cNvSpPr>
            <a:spLocks noGrp="1"/>
          </p:cNvSpPr>
          <p:nvPr>
            <p:ph idx="1"/>
          </p:nvPr>
        </p:nvSpPr>
        <p:spPr>
          <a:xfrm>
            <a:off x="253353" y="1111624"/>
            <a:ext cx="11938645" cy="5495653"/>
          </a:xfrm>
        </p:spPr>
        <p:txBody>
          <a:bodyPr>
            <a:normAutofit/>
          </a:bodyPr>
          <a:lstStyle/>
          <a:p>
            <a:r>
              <a:rPr lang="en-IN" dirty="0" smtClean="0"/>
              <a:t>We have seen that MLE often reduces to loss minimization e.g. logistic regression/least squares regression but without regularization terms </a:t>
            </a:r>
            <a:r>
              <a:rPr lang="en-IN" dirty="0" smtClean="0">
                <a:sym typeface="Wingdings" panose="05000000000000000000" pitchFamily="2" charset="2"/>
              </a:rPr>
              <a:t></a:t>
            </a:r>
          </a:p>
          <a:p>
            <a:r>
              <a:rPr lang="en-IN" dirty="0" smtClean="0"/>
              <a:t>Even probabilistic methods can do regularization by way of </a:t>
            </a:r>
            <a:r>
              <a:rPr lang="en-IN" i="1" dirty="0" smtClean="0"/>
              <a:t>priors</a:t>
            </a:r>
            <a:endParaRPr lang="en-IN" dirty="0" smtClean="0"/>
          </a:p>
          <a:p>
            <a:r>
              <a:rPr lang="en-IN" b="1" dirty="0" smtClean="0"/>
              <a:t>Recall</a:t>
            </a:r>
            <a:r>
              <a:rPr lang="en-IN" dirty="0" smtClean="0"/>
              <a:t>: regularization basically tells us which kinds of models we prefer</a:t>
            </a:r>
          </a:p>
          <a:p>
            <a:pPr lvl="2"/>
            <a:r>
              <a:rPr lang="en-IN" dirty="0" smtClean="0"/>
              <a:t>L2 regularization means we prefer models with small L2 norm</a:t>
            </a:r>
          </a:p>
          <a:p>
            <a:pPr lvl="2"/>
            <a:r>
              <a:rPr lang="en-IN" dirty="0" smtClean="0"/>
              <a:t>L1 regularization means we prefer models with small L1 norm/sparse models</a:t>
            </a:r>
          </a:p>
          <a:p>
            <a:r>
              <a:rPr lang="en-IN" dirty="0" smtClean="0"/>
              <a:t>In the language of probability, the most direct way of specifying such a preference is by specifying a probability distribution itself</a:t>
            </a:r>
          </a:p>
          <a:p>
            <a:r>
              <a:rPr lang="en-IN" b="1" dirty="0" smtClean="0"/>
              <a:t>Prior</a:t>
            </a:r>
            <a:r>
              <a:rPr lang="en-IN" dirty="0" smtClean="0"/>
              <a:t>: a probability distribution over all possible models</a:t>
            </a:r>
          </a:p>
          <a:p>
            <a:pPr lvl="2"/>
            <a:r>
              <a:rPr lang="en-IN" dirty="0" smtClean="0"/>
              <a:t>Just like we usually decide regularization before seeing any data, prior distribution also does not consider/condition on, any data</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4212" y="1111623"/>
            <a:ext cx="1864034" cy="1864034"/>
          </a:xfrm>
          <a:prstGeom prst="rect">
            <a:avLst/>
          </a:prstGeom>
        </p:spPr>
      </p:pic>
      <p:sp>
        <p:nvSpPr>
          <p:cNvPr id="15" name="Rectangular Callout 14"/>
          <p:cNvSpPr/>
          <p:nvPr/>
        </p:nvSpPr>
        <p:spPr>
          <a:xfrm>
            <a:off x="4572000" y="1266160"/>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But our models are vectors right? Can we have probability distribution over vectors as well?</a:t>
            </a:r>
            <a:endParaRPr lang="en-IN" sz="2400" dirty="0">
              <a:solidFill>
                <a:schemeClr val="tx1"/>
              </a:solidFill>
              <a:latin typeface="+mj-lt"/>
            </a:endParaRPr>
          </a:p>
        </p:txBody>
      </p:sp>
      <p:grpSp>
        <p:nvGrpSpPr>
          <p:cNvPr id="16" name="Group 15"/>
          <p:cNvGrpSpPr/>
          <p:nvPr/>
        </p:nvGrpSpPr>
        <p:grpSpPr>
          <a:xfrm>
            <a:off x="10471926" y="3130192"/>
            <a:ext cx="1468606" cy="1238929"/>
            <a:chOff x="12383748" y="1219011"/>
            <a:chExt cx="1862104" cy="1570887"/>
          </a:xfrm>
        </p:grpSpPr>
        <p:sp>
          <p:nvSpPr>
            <p:cNvPr id="17" name="Freeform 1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ectangular Callout 21"/>
          <p:cNvSpPr/>
          <p:nvPr/>
        </p:nvSpPr>
        <p:spPr>
          <a:xfrm>
            <a:off x="4572000" y="3130192"/>
            <a:ext cx="5854173"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Of course we can. But first, let us see the basic operations in a toy 1D setting before getting into the complications of vector-valued </a:t>
            </a:r>
            <a:r>
              <a:rPr lang="en-IN" sz="2400" dirty="0" err="1" smtClean="0">
                <a:solidFill>
                  <a:schemeClr val="tx1"/>
                </a:solidFill>
                <a:latin typeface="+mj-lt"/>
              </a:rPr>
              <a:t>r.v.s</a:t>
            </a:r>
            <a:endParaRPr lang="en-IN" sz="2400" dirty="0">
              <a:solidFill>
                <a:schemeClr val="tx1"/>
              </a:solidFill>
              <a:latin typeface="+mj-lt"/>
            </a:endParaRPr>
          </a:p>
        </p:txBody>
      </p:sp>
    </p:spTree>
    <p:extLst>
      <p:ext uri="{BB962C8B-B14F-4D97-AF65-F5344CB8AC3E}">
        <p14:creationId xmlns:p14="http://schemas.microsoft.com/office/powerpoint/2010/main" val="390641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 you Guess the Mean?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There is a Gaussian with unknown mean but known variance (for sake of simplicity) from which we receive </a:t>
                </a:r>
                <a14:m>
                  <m:oMath xmlns:m="http://schemas.openxmlformats.org/officeDocument/2006/math">
                    <m:r>
                      <a:rPr lang="en-IN" b="0" i="1" smtClean="0">
                        <a:latin typeface="Cambria Math" panose="02040503050406030204" pitchFamily="18" charset="0"/>
                      </a:rPr>
                      <m:t>𝑛</m:t>
                    </m:r>
                  </m:oMath>
                </a14:m>
                <a:r>
                  <a:rPr lang="en-IN" dirty="0" smtClean="0"/>
                  <a:t> independent samples</a:t>
                </a:r>
                <a:br>
                  <a:rPr lang="en-IN" dirty="0" smtClean="0"/>
                </a:b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𝜇</m:t>
                            </m:r>
                          </m:e>
                          <m:sup>
                            <m:r>
                              <a:rPr lang="en-IN" b="0" i="1" smtClean="0">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,1</m:t>
                        </m:r>
                      </m:e>
                    </m:d>
                  </m:oMath>
                </a14:m>
                <a:endParaRPr lang="en-IN" dirty="0" smtClean="0"/>
              </a:p>
              <a:p>
                <a:r>
                  <a:rPr lang="en-IN" dirty="0" smtClean="0"/>
                  <a:t>Can we estimate the “model”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𝜇</m:t>
                        </m:r>
                      </m:e>
                      <m:sup>
                        <m:r>
                          <a:rPr lang="en-IN" b="0" i="1" smtClean="0">
                            <a:latin typeface="Cambria Math" panose="02040503050406030204" pitchFamily="18" charset="0"/>
                          </a:rPr>
                          <m:t>∗</m:t>
                        </m:r>
                      </m:sup>
                    </m:sSup>
                  </m:oMath>
                </a14:m>
                <a:r>
                  <a:rPr lang="en-IN" dirty="0" smtClean="0"/>
                  <a:t> from these samples?</a:t>
                </a:r>
              </a:p>
              <a:p>
                <a:r>
                  <a:rPr lang="en-IN" b="1" dirty="0" smtClean="0"/>
                  <a:t>Likelihood function</a:t>
                </a:r>
                <a:r>
                  <a:rPr lang="en-IN" dirty="0" smtClean="0"/>
                  <a:t>: for a candidate model </a:t>
                </a:r>
                <a14:m>
                  <m:oMath xmlns:m="http://schemas.openxmlformats.org/officeDocument/2006/math">
                    <m:r>
                      <a:rPr lang="en-IN" b="0" i="1" smtClean="0">
                        <a:latin typeface="Cambria Math" panose="02040503050406030204" pitchFamily="18" charset="0"/>
                      </a:rPr>
                      <m:t>𝜇</m:t>
                    </m:r>
                  </m:oMath>
                </a14:m>
                <a:r>
                  <a:rPr lang="en-IN" dirty="0" smtClean="0"/>
                  <a:t> and sample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oMath>
                </a14:m>
                <a:r>
                  <a:rPr lang="en-IN" dirty="0" smtClean="0"/>
                  <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𝜋</m:t>
                            </m:r>
                          </m:e>
                        </m:rad>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𝜇</m:t>
                                    </m:r>
                                  </m:e>
                                </m:d>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e>
                        </m:d>
                      </m:e>
                    </m:func>
                  </m:oMath>
                </a14:m>
                <a:r>
                  <a:rPr lang="en-IN" dirty="0" smtClean="0"/>
                  <a:t> </a:t>
                </a:r>
              </a:p>
              <a:p>
                <a:r>
                  <a:rPr lang="en-IN" b="1" dirty="0" smtClean="0"/>
                  <a:t>MLE</a:t>
                </a:r>
                <a:r>
                  <a:rPr lang="en-IN" dirty="0" smtClean="0"/>
                  <a:t>: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,1</m:t>
                                    </m:r>
                                  </m:e>
                                </m:d>
                              </m:e>
                            </m:nary>
                          </m:e>
                        </m:func>
                      </m:e>
                    </m:func>
                    <m:r>
                      <a:rPr lang="en-IN" b="0" i="1" smtClean="0">
                        <a:latin typeface="Cambria Math" panose="02040503050406030204" pitchFamily="18" charset="0"/>
                        <a:ea typeface="Cambria Math" panose="02040503050406030204" pitchFamily="18" charset="0"/>
                      </a:rPr>
                      <m:t>=</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arg</m:t>
                        </m:r>
                      </m:fName>
                      <m:e>
                        <m:func>
                          <m:funcPr>
                            <m:ctrlPr>
                              <a:rPr lang="en-IN" b="0" i="1" smtClean="0">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b="0" i="1" smtClean="0">
                                    <a:latin typeface="Cambria Math" panose="02040503050406030204" pitchFamily="18" charset="0"/>
                                  </a:rPr>
                                </m:ctrlPr>
                              </m:naryPr>
                              <m:sub>
                                <m:r>
                                  <m:rPr>
                                    <m:brk m:alnAt="25"/>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Suppose we believe (e.g. someone tells us) even before the samples have been presented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𝜇</m:t>
                        </m:r>
                      </m:e>
                      <m:sup>
                        <m:r>
                          <a:rPr lang="en-IN" b="0" i="1" smtClean="0">
                            <a:latin typeface="Cambria Math" panose="02040503050406030204" pitchFamily="18" charset="0"/>
                          </a:rPr>
                          <m:t>∗</m:t>
                        </m:r>
                      </m:sup>
                    </m:sSup>
                  </m:oMath>
                </a14:m>
                <a:r>
                  <a:rPr lang="en-IN" dirty="0" smtClean="0"/>
                  <a:t> definitely lies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(but could otherwise be any value within that interval)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0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359603" y="959992"/>
            <a:ext cx="1832396" cy="1832396"/>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372302" y="561692"/>
                <a:ext cx="10399412" cy="1625365"/>
              </a:xfrm>
              <a:prstGeom prst="wedgeRectCallout">
                <a:avLst>
                  <a:gd name="adj1" fmla="val 55456"/>
                  <a:gd name="adj2" fmla="val 4418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In this case we are said to have a </a:t>
                </a:r>
                <a:r>
                  <a:rPr lang="en-IN" sz="2400" i="1" dirty="0" smtClean="0">
                    <a:solidFill>
                      <a:schemeClr val="tx1"/>
                    </a:solidFill>
                    <a:latin typeface="+mj-lt"/>
                  </a:rPr>
                  <a:t>prior belief</a:t>
                </a:r>
                <a:r>
                  <a:rPr lang="en-IN" sz="2400" dirty="0" smtClean="0">
                    <a:solidFill>
                      <a:schemeClr val="tx1"/>
                    </a:solidFill>
                    <a:latin typeface="+mj-lt"/>
                  </a:rPr>
                  <a:t> or simply </a:t>
                </a:r>
                <a:r>
                  <a:rPr lang="en-IN" sz="2400" i="1" dirty="0" smtClean="0">
                    <a:solidFill>
                      <a:schemeClr val="tx1"/>
                    </a:solidFill>
                    <a:latin typeface="+mj-lt"/>
                  </a:rPr>
                  <a:t>prior</a:t>
                </a:r>
                <a:r>
                  <a:rPr lang="en-IN" sz="2400" dirty="0" smtClean="0">
                    <a:solidFill>
                      <a:schemeClr val="tx1"/>
                    </a:solidFill>
                    <a:latin typeface="+mj-lt"/>
                  </a:rPr>
                  <a:t>, on the models </a:t>
                </a:r>
                <a14:m>
                  <m:oMath xmlns:m="http://schemas.openxmlformats.org/officeDocument/2006/math">
                    <m:r>
                      <a:rPr lang="en-IN" sz="2400" i="1">
                        <a:solidFill>
                          <a:schemeClr val="tx1"/>
                        </a:solidFill>
                        <a:latin typeface="Cambria Math" panose="02040503050406030204" pitchFamily="18" charset="0"/>
                      </a:rPr>
                      <m:t>𝜇</m:t>
                    </m:r>
                  </m:oMath>
                </a14:m>
                <a:r>
                  <a:rPr lang="en-IN" sz="2400" dirty="0">
                    <a:solidFill>
                      <a:schemeClr val="tx1"/>
                    </a:solidFill>
                    <a:latin typeface="+mj-lt"/>
                  </a:rPr>
                  <a:t>, </a:t>
                </a:r>
                <a:r>
                  <a:rPr lang="en-IN" sz="2400" dirty="0" smtClean="0">
                    <a:solidFill>
                      <a:schemeClr val="tx1"/>
                    </a:solidFill>
                    <a:latin typeface="+mj-lt"/>
                  </a:rPr>
                  <a:t>in this case the uniform prior </a:t>
                </a:r>
                <a14:m>
                  <m:oMath xmlns:m="http://schemas.openxmlformats.org/officeDocument/2006/math">
                    <m:r>
                      <m:rPr>
                        <m:sty m:val="p"/>
                      </m:rPr>
                      <a:rPr lang="en-IN" sz="2400">
                        <a:solidFill>
                          <a:schemeClr val="tx1"/>
                        </a:solidFill>
                        <a:latin typeface="Cambria Math" panose="02040503050406030204" pitchFamily="18" charset="0"/>
                      </a:rPr>
                      <m:t>UNIF</m:t>
                    </m:r>
                    <m:d>
                      <m:dPr>
                        <m:ctrlPr>
                          <a:rPr lang="en-IN" sz="2400" i="1">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m:t>
                            </m:r>
                            <m:r>
                              <a:rPr lang="en-IN" sz="240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2</m:t>
                            </m:r>
                          </m:e>
                        </m:d>
                      </m:e>
                    </m:d>
                  </m:oMath>
                </a14:m>
                <a:r>
                  <a:rPr lang="en-IN" sz="2400" dirty="0" smtClean="0">
                    <a:solidFill>
                      <a:schemeClr val="tx1"/>
                    </a:solidFill>
                    <a:latin typeface="+mj-lt"/>
                  </a:rPr>
                  <a:t>. This means that unless we see any data to make us believe otherwise, we will think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𝜇</m:t>
                        </m:r>
                      </m:e>
                    </m:d>
                    <m:r>
                      <a:rPr lang="en-IN"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eqArr>
                          <m:eqArrPr>
                            <m:ctrlPr>
                              <a:rPr lang="en-IN" sz="2400" i="1">
                                <a:solidFill>
                                  <a:schemeClr val="tx1"/>
                                </a:solidFill>
                                <a:latin typeface="Cambria Math" panose="02040503050406030204" pitchFamily="18" charset="0"/>
                              </a:rPr>
                            </m:ctrlPr>
                          </m:eqArrPr>
                          <m:e>
                            <m:r>
                              <a:rPr lang="en-IN" sz="2400" b="0" i="1" smtClean="0">
                                <a:solidFill>
                                  <a:schemeClr val="tx1"/>
                                </a:solidFill>
                                <a:latin typeface="Cambria Math" panose="02040503050406030204" pitchFamily="18" charset="0"/>
                              </a:rPr>
                              <m:t>0.5</m:t>
                            </m:r>
                          </m:e>
                          <m:e>
                            <m:r>
                              <a:rPr lang="en-IN" sz="2400" i="1">
                                <a:solidFill>
                                  <a:schemeClr val="tx1"/>
                                </a:solidFill>
                                <a:latin typeface="Cambria Math" panose="02040503050406030204" pitchFamily="18" charset="0"/>
                              </a:rPr>
                              <m:t>0</m:t>
                            </m:r>
                          </m:e>
                        </m:eqArr>
                        <m:r>
                          <a:rPr lang="en-IN" sz="2400" i="1">
                            <a:solidFill>
                              <a:schemeClr val="tx1"/>
                            </a:solidFill>
                            <a:latin typeface="Cambria Math" panose="02040503050406030204" pitchFamily="18" charset="0"/>
                          </a:rPr>
                          <m:t>    </m:t>
                        </m:r>
                        <m:m>
                          <m:mPr>
                            <m:mcs>
                              <m:mc>
                                <m:mcPr>
                                  <m:count m:val="1"/>
                                  <m:mcJc m:val="center"/>
                                </m:mcPr>
                              </m:mc>
                            </m:mcs>
                            <m:ctrlPr>
                              <a:rPr lang="en-IN" sz="2400" i="1">
                                <a:solidFill>
                                  <a:schemeClr val="tx1"/>
                                </a:solidFill>
                                <a:latin typeface="Cambria Math" panose="02040503050406030204" pitchFamily="18" charset="0"/>
                              </a:rPr>
                            </m:ctrlPr>
                          </m:mPr>
                          <m:mr>
                            <m:e>
                              <m:r>
                                <m:rPr>
                                  <m:sty m:val="p"/>
                                  <m:brk m:alnAt="7"/>
                                </m:rPr>
                                <a:rPr lang="en-IN" sz="2400">
                                  <a:solidFill>
                                    <a:schemeClr val="tx1"/>
                                  </a:solidFill>
                                  <a:latin typeface="Cambria Math" panose="02040503050406030204" pitchFamily="18" charset="0"/>
                                </a:rPr>
                                <m:t>i</m:t>
                              </m:r>
                              <m:r>
                                <m:rPr>
                                  <m:sty m:val="p"/>
                                </m:rPr>
                                <a:rPr lang="en-IN" sz="2400">
                                  <a:solidFill>
                                    <a:schemeClr val="tx1"/>
                                  </a:solidFill>
                                  <a:latin typeface="Cambria Math" panose="02040503050406030204" pitchFamily="18" charset="0"/>
                                </a:rPr>
                                <m:t>f</m:t>
                              </m:r>
                              <m:r>
                                <a:rPr lang="en-IN" sz="2400">
                                  <a:solidFill>
                                    <a:schemeClr val="tx1"/>
                                  </a:solidFill>
                                  <a:latin typeface="Cambria Math" panose="02040503050406030204" pitchFamily="18" charset="0"/>
                                </a:rPr>
                                <m:t> </m:t>
                              </m:r>
                              <m:r>
                                <m:rPr>
                                  <m:brk m:alnAt="7"/>
                                </m:rP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0, 2</m:t>
                                  </m:r>
                                </m:e>
                              </m:d>
                            </m:e>
                          </m:mr>
                          <m:mr>
                            <m:e>
                              <m:r>
                                <m:rPr>
                                  <m:sty m:val="p"/>
                                </m:rPr>
                                <a:rPr lang="en-IN" sz="2400">
                                  <a:solidFill>
                                    <a:schemeClr val="tx1"/>
                                  </a:solidFill>
                                  <a:latin typeface="Cambria Math" panose="02040503050406030204" pitchFamily="18" charset="0"/>
                                </a:rPr>
                                <m:t>if</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0, 2</m:t>
                                  </m:r>
                                </m:e>
                              </m:d>
                            </m:e>
                          </m:mr>
                        </m:m>
                      </m:e>
                    </m:d>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372302" y="561692"/>
                <a:ext cx="10399412" cy="1625365"/>
              </a:xfrm>
              <a:prstGeom prst="wedgeRectCallout">
                <a:avLst>
                  <a:gd name="adj1" fmla="val 55456"/>
                  <a:gd name="adj2" fmla="val 44185"/>
                </a:avLst>
              </a:prstGeom>
              <a:blipFill>
                <a:blip r:embed="rId4"/>
                <a:stretch>
                  <a:fillRect l="-664" t="-2198"/>
                </a:stretch>
              </a:blipFill>
              <a:ln w="38100">
                <a:solidFill>
                  <a:schemeClr val="accent1"/>
                </a:solidFill>
              </a:ln>
            </p:spPr>
            <p:txBody>
              <a:bodyPr/>
              <a:lstStyle/>
              <a:p>
                <a:r>
                  <a:rPr lang="en-IN">
                    <a:noFill/>
                  </a:rPr>
                  <a:t> </a:t>
                </a:r>
              </a:p>
            </p:txBody>
          </p:sp>
        </mc:Fallback>
      </mc:AlternateContent>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7965" y="2830018"/>
            <a:ext cx="1864034" cy="1864034"/>
          </a:xfrm>
          <a:prstGeom prst="rect">
            <a:avLst/>
          </a:prstGeom>
        </p:spPr>
      </p:pic>
      <p:sp>
        <p:nvSpPr>
          <p:cNvPr id="9" name="Rectangular Callout 8"/>
          <p:cNvSpPr/>
          <p:nvPr/>
        </p:nvSpPr>
        <p:spPr>
          <a:xfrm>
            <a:off x="4625753" y="2984555"/>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happens we do see some data, namely the actual samples from the distribution?</a:t>
            </a:r>
            <a:endParaRPr lang="en-IN" sz="2400" dirty="0">
              <a:solidFill>
                <a:schemeClr val="tx1"/>
              </a:solidFill>
              <a:latin typeface="+mj-lt"/>
            </a:endParaRPr>
          </a:p>
        </p:txBody>
      </p:sp>
      <p:grpSp>
        <p:nvGrpSpPr>
          <p:cNvPr id="10" name="Group 9"/>
          <p:cNvGrpSpPr/>
          <p:nvPr/>
        </p:nvGrpSpPr>
        <p:grpSpPr>
          <a:xfrm>
            <a:off x="10471926" y="4848589"/>
            <a:ext cx="1468606" cy="1238929"/>
            <a:chOff x="12383748" y="1219011"/>
            <a:chExt cx="1862104" cy="1570887"/>
          </a:xfrm>
        </p:grpSpPr>
        <p:sp>
          <p:nvSpPr>
            <p:cNvPr id="11" name="Freeform 1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6" name="Rectangular Callout 15"/>
              <p:cNvSpPr/>
              <p:nvPr/>
            </p:nvSpPr>
            <p:spPr>
              <a:xfrm>
                <a:off x="4397338" y="4848589"/>
                <a:ext cx="6028835"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use the samples and the rules of probability to update our beliefs about what </a:t>
                </a:r>
                <a14:m>
                  <m:oMath xmlns:m="http://schemas.openxmlformats.org/officeDocument/2006/math">
                    <m:r>
                      <a:rPr lang="en-IN" sz="2400" b="0" i="1" smtClean="0">
                        <a:solidFill>
                          <a:schemeClr val="tx1"/>
                        </a:solidFill>
                        <a:latin typeface="Cambria Math" panose="02040503050406030204" pitchFamily="18" charset="0"/>
                      </a:rPr>
                      <m:t>𝜇</m:t>
                    </m:r>
                  </m:oMath>
                </a14:m>
                <a:r>
                  <a:rPr lang="en-IN" sz="2400" dirty="0" smtClean="0">
                    <a:solidFill>
                      <a:schemeClr val="tx1"/>
                    </a:solidFill>
                    <a:latin typeface="+mj-lt"/>
                  </a:rPr>
                  <a:t> can and cannot be. Let us see how to do this</a:t>
                </a:r>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4397338" y="4848589"/>
                <a:ext cx="6028835" cy="1242053"/>
              </a:xfrm>
              <a:prstGeom prst="wedgeRectCallout">
                <a:avLst>
                  <a:gd name="adj1" fmla="val 62620"/>
                  <a:gd name="adj2" fmla="val 45666"/>
                </a:avLst>
              </a:prstGeom>
              <a:blipFill>
                <a:blip r:embed="rId6"/>
                <a:stretch>
                  <a:fillRect l="-893" b="-761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71474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Posterior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Before we see any data, we have a </a:t>
                </a:r>
                <a:r>
                  <a:rPr lang="en-IN" i="1" dirty="0" smtClean="0"/>
                  <a:t>prior</a:t>
                </a:r>
                <a:r>
                  <a:rPr lang="en-IN" dirty="0" smtClean="0"/>
                  <a:t> belief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𝜇</m:t>
                        </m:r>
                      </m:e>
                    </m:d>
                  </m:oMath>
                </a14:m>
                <a:r>
                  <a:rPr lang="en-IN" dirty="0" smtClean="0"/>
                  <a:t> on the models</a:t>
                </a:r>
              </a:p>
              <a:p>
                <a:pPr lvl="2"/>
                <a:r>
                  <a:rPr lang="en-IN" dirty="0"/>
                  <a:t>It tells us which models are more likely/less likely </a:t>
                </a:r>
                <a:r>
                  <a:rPr lang="en-IN" dirty="0" smtClean="0"/>
                  <a:t>before </a:t>
                </a:r>
                <a:r>
                  <a:rPr lang="en-IN" dirty="0"/>
                  <a:t>we have seen </a:t>
                </a:r>
                <a:r>
                  <a:rPr lang="en-IN" dirty="0" smtClean="0"/>
                  <a:t>data</a:t>
                </a:r>
              </a:p>
              <a:p>
                <a:r>
                  <a:rPr lang="en-IN" dirty="0" smtClean="0"/>
                  <a:t>Then we see data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oMath>
                </a14:m>
                <a:r>
                  <a:rPr lang="en-IN" dirty="0" smtClean="0"/>
                  <a:t> and we wish to update our belief. Basically we want to find out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e>
                    </m:d>
                  </m:oMath>
                </a14:m>
                <a:endParaRPr lang="en-IN" dirty="0" smtClean="0"/>
              </a:p>
              <a:p>
                <a:pPr lvl="2"/>
                <a:r>
                  <a:rPr lang="en-IN" dirty="0" smtClean="0"/>
                  <a:t>This quantity has a name</a:t>
                </a:r>
                <a:r>
                  <a:rPr lang="en-IN" i="0" dirty="0" smtClean="0"/>
                  <a:t>:</a:t>
                </a:r>
                <a:r>
                  <a:rPr lang="en-IN" dirty="0" smtClean="0"/>
                  <a:t> </a:t>
                </a:r>
                <a:r>
                  <a:rPr lang="en-IN" i="0" dirty="0" smtClean="0"/>
                  <a:t>posterior belief </a:t>
                </a:r>
                <a:r>
                  <a:rPr lang="en-IN" dirty="0" smtClean="0"/>
                  <a:t>or simply </a:t>
                </a:r>
                <a:r>
                  <a:rPr lang="en-IN" i="0" dirty="0" smtClean="0"/>
                  <a:t>posterior</a:t>
                </a:r>
              </a:p>
              <a:p>
                <a:pPr lvl="2"/>
                <a:r>
                  <a:rPr lang="en-IN" dirty="0" smtClean="0"/>
                  <a:t>It tells us which models are more likely/less likely after we have seen data</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e>
                    </m:d>
                    <m:r>
                      <a:rPr lang="en-IN" b="0" i="1"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a:latin typeface="Cambria Math" panose="02040503050406030204" pitchFamily="18" charset="0"/>
                                    <a:ea typeface="Cambria Math" panose="02040503050406030204" pitchFamily="18" charset="0"/>
                                  </a:rPr>
                                </m:ctrlPr>
                              </m:sSubPr>
                              <m:e>
                                <m:r>
                                  <a:rPr lang="en-IN" sz="4000" i="1">
                                    <a:latin typeface="Cambria Math" panose="02040503050406030204" pitchFamily="18" charset="0"/>
                                    <a:ea typeface="Cambria Math" panose="02040503050406030204" pitchFamily="18" charset="0"/>
                                  </a:rPr>
                                  <m:t>𝑥</m:t>
                                </m:r>
                              </m:e>
                              <m:sub>
                                <m:r>
                                  <a:rPr lang="en-IN" sz="4000" i="1">
                                    <a:latin typeface="Cambria Math" panose="02040503050406030204" pitchFamily="18" charset="0"/>
                                    <a:ea typeface="Cambria Math" panose="02040503050406030204" pitchFamily="18" charset="0"/>
                                  </a:rPr>
                                  <m:t>1</m:t>
                                </m:r>
                              </m:sub>
                            </m:sSub>
                            <m:r>
                              <a:rPr lang="en-IN" sz="4000" i="1">
                                <a:latin typeface="Cambria Math" panose="02040503050406030204" pitchFamily="18" charset="0"/>
                                <a:ea typeface="Cambria Math" panose="02040503050406030204" pitchFamily="18" charset="0"/>
                              </a:rPr>
                              <m:t>,…,</m:t>
                            </m:r>
                            <m:sSub>
                              <m:sSubPr>
                                <m:ctrlPr>
                                  <a:rPr lang="en-IN" sz="4000" i="1">
                                    <a:latin typeface="Cambria Math" panose="02040503050406030204" pitchFamily="18" charset="0"/>
                                    <a:ea typeface="Cambria Math" panose="02040503050406030204" pitchFamily="18" charset="0"/>
                                  </a:rPr>
                                </m:ctrlPr>
                              </m:sSubPr>
                              <m:e>
                                <m:r>
                                  <a:rPr lang="en-IN" sz="4000" i="1">
                                    <a:latin typeface="Cambria Math" panose="02040503050406030204" pitchFamily="18" charset="0"/>
                                    <a:ea typeface="Cambria Math" panose="02040503050406030204" pitchFamily="18" charset="0"/>
                                  </a:rPr>
                                  <m:t>𝑥</m:t>
                                </m:r>
                              </m:e>
                              <m:sub>
                                <m:r>
                                  <a:rPr lang="en-IN" sz="4000" i="1">
                                    <a:latin typeface="Cambria Math" panose="02040503050406030204" pitchFamily="18" charset="0"/>
                                    <a:ea typeface="Cambria Math" panose="02040503050406030204" pitchFamily="18" charset="0"/>
                                  </a:rPr>
                                  <m:t>𝑛</m:t>
                                </m:r>
                              </m:sub>
                            </m:sSub>
                            <m:r>
                              <a:rPr lang="en-IN" sz="4000" i="1">
                                <a:latin typeface="Cambria Math" panose="02040503050406030204" pitchFamily="18" charset="0"/>
                                <a:ea typeface="Cambria Math" panose="02040503050406030204" pitchFamily="18" charset="0"/>
                              </a:rPr>
                              <m:t> | </m:t>
                            </m:r>
                            <m:r>
                              <a:rPr lang="en-IN" sz="4000" i="1">
                                <a:latin typeface="Cambria Math" panose="02040503050406030204" pitchFamily="18" charset="0"/>
                                <a:ea typeface="Cambria Math" panose="02040503050406030204" pitchFamily="18" charset="0"/>
                              </a:rPr>
                              <m:t>𝜇</m:t>
                            </m:r>
                          </m:e>
                        </m:d>
                        <m:r>
                          <a:rPr lang="en-IN" sz="4000" i="1" dirty="0">
                            <a:latin typeface="Cambria Math" panose="02040503050406030204" pitchFamily="18" charset="0"/>
                            <a:ea typeface="Cambria Math" panose="02040503050406030204" pitchFamily="18" charset="0"/>
                          </a:rPr>
                          <m:t>⋅</m:t>
                        </m:r>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num>
                      <m:den>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1</m:t>
                                </m:r>
                              </m:sub>
                            </m:sSub>
                            <m:r>
                              <a:rPr lang="en-IN" sz="4000" i="1" dirty="0">
                                <a:latin typeface="Cambria Math" panose="02040503050406030204" pitchFamily="18" charset="0"/>
                                <a:ea typeface="Cambria Math" panose="02040503050406030204" pitchFamily="18" charset="0"/>
                              </a:rPr>
                              <m:t>,…,</m:t>
                            </m:r>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𝑛</m:t>
                                </m:r>
                              </m:sub>
                            </m:sSub>
                          </m:e>
                        </m:d>
                      </m:den>
                    </m:f>
                    <m:r>
                      <a:rPr lang="en-IN" sz="4000" b="0" i="1" dirty="0" smtClean="0">
                        <a:latin typeface="Cambria Math" panose="02040503050406030204" pitchFamily="18" charset="0"/>
                        <a:ea typeface="Cambria Math" panose="02040503050406030204" pitchFamily="18" charset="0"/>
                      </a:rPr>
                      <m:t>=</m:t>
                    </m:r>
                    <m:f>
                      <m:fPr>
                        <m:ctrlPr>
                          <a:rPr lang="en-IN" sz="4000" b="0" i="1" dirty="0" smtClean="0">
                            <a:latin typeface="Cambria Math" panose="02040503050406030204" pitchFamily="18" charset="0"/>
                            <a:ea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r>
                          <m:rPr>
                            <m:brk m:alnAt="1"/>
                          </m:rPr>
                          <a:rPr lang="en-IN" sz="4000" b="0" i="1" dirty="0" smtClean="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b="0" i="1" dirty="0" smtClean="0">
                                    <a:latin typeface="Cambria Math" panose="02040503050406030204" pitchFamily="18" charset="0"/>
                                    <a:ea typeface="Cambria Math" panose="02040503050406030204" pitchFamily="18" charset="0"/>
                                  </a:rPr>
                                  <m:t> | </m:t>
                                </m:r>
                                <m:r>
                                  <a:rPr lang="en-IN" sz="4000" b="0" i="1" dirty="0" smtClean="0">
                                    <a:latin typeface="Cambria Math" panose="02040503050406030204" pitchFamily="18" charset="0"/>
                                    <a:ea typeface="Cambria Math" panose="02040503050406030204" pitchFamily="18" charset="0"/>
                                  </a:rPr>
                                  <m:t>𝜇</m:t>
                                </m:r>
                              </m:e>
                            </m:d>
                          </m:e>
                        </m:nary>
                      </m:num>
                      <m:den>
                        <m:nary>
                          <m:naryPr>
                            <m:chr m:val="∏"/>
                            <m:limLoc m:val="subSup"/>
                            <m:ctrlPr>
                              <a:rPr lang="en-IN" sz="4000" b="0" i="1" dirty="0" smtClean="0">
                                <a:latin typeface="Cambria Math" panose="02040503050406030204" pitchFamily="18" charset="0"/>
                                <a:ea typeface="Cambria Math" panose="02040503050406030204" pitchFamily="18" charset="0"/>
                              </a:rPr>
                            </m:ctrlPr>
                          </m:naryPr>
                          <m:sub>
                            <m:r>
                              <m:rPr>
                                <m:brk m:alnAt="25"/>
                              </m:rPr>
                              <a:rPr lang="en-IN" sz="4000" b="0" i="1" dirty="0" smtClean="0">
                                <a:latin typeface="Cambria Math" panose="02040503050406030204" pitchFamily="18" charset="0"/>
                                <a:ea typeface="Cambria Math" panose="02040503050406030204" pitchFamily="18" charset="0"/>
                              </a:rPr>
                              <m:t>𝑖</m:t>
                            </m:r>
                            <m:r>
                              <a:rPr lang="en-IN" sz="4000" b="0" i="1" dirty="0" smtClean="0">
                                <a:latin typeface="Cambria Math" panose="02040503050406030204" pitchFamily="18" charset="0"/>
                                <a:ea typeface="Cambria Math" panose="02040503050406030204" pitchFamily="18" charset="0"/>
                              </a:rPr>
                              <m:t>=1</m:t>
                            </m:r>
                          </m:sub>
                          <m:sup>
                            <m:r>
                              <a:rPr lang="en-IN" sz="4000" b="0" i="1" dirty="0" smtClean="0">
                                <a:latin typeface="Cambria Math" panose="02040503050406030204" pitchFamily="18" charset="0"/>
                                <a:ea typeface="Cambria Math" panose="02040503050406030204" pitchFamily="18" charset="0"/>
                              </a:rPr>
                              <m:t>𝑛</m:t>
                            </m:r>
                          </m:sup>
                          <m:e>
                            <m:r>
                              <a:rPr lang="en-IN" sz="4000" b="0" i="1" dirty="0" smtClean="0">
                                <a:latin typeface="Cambria Math" panose="02040503050406030204" pitchFamily="18" charset="0"/>
                                <a:ea typeface="Cambria Math" panose="02040503050406030204" pitchFamily="18" charset="0"/>
                              </a:rPr>
                              <m:t>ℙ</m:t>
                            </m:r>
                            <m:d>
                              <m:dPr>
                                <m:begChr m:val="["/>
                                <m:endChr m:val="]"/>
                                <m:ctrlPr>
                                  <a:rPr lang="en-IN" sz="4000" b="0" i="1" dirty="0" smtClean="0">
                                    <a:latin typeface="Cambria Math" panose="02040503050406030204" pitchFamily="18" charset="0"/>
                                    <a:ea typeface="Cambria Math" panose="02040503050406030204" pitchFamily="18" charset="0"/>
                                  </a:rPr>
                                </m:ctrlPr>
                              </m:dPr>
                              <m:e>
                                <m:sSub>
                                  <m:sSubPr>
                                    <m:ctrlPr>
                                      <a:rPr lang="en-IN" sz="4000" b="0" i="1" dirty="0" smtClean="0">
                                        <a:latin typeface="Cambria Math" panose="02040503050406030204" pitchFamily="18" charset="0"/>
                                        <a:ea typeface="Cambria Math" panose="02040503050406030204" pitchFamily="18" charset="0"/>
                                      </a:rPr>
                                    </m:ctrlPr>
                                  </m:sSubPr>
                                  <m:e>
                                    <m:r>
                                      <a:rPr lang="en-IN" sz="4000" b="0" i="1" dirty="0" smtClean="0">
                                        <a:latin typeface="Cambria Math" panose="02040503050406030204" pitchFamily="18" charset="0"/>
                                        <a:ea typeface="Cambria Math" panose="02040503050406030204" pitchFamily="18" charset="0"/>
                                      </a:rPr>
                                      <m:t>𝑥</m:t>
                                    </m:r>
                                  </m:e>
                                  <m:sub>
                                    <m:r>
                                      <a:rPr lang="en-IN" sz="4000" b="0" i="1" dirty="0" smtClean="0">
                                        <a:latin typeface="Cambria Math" panose="02040503050406030204" pitchFamily="18" charset="0"/>
                                        <a:ea typeface="Cambria Math" panose="02040503050406030204" pitchFamily="18" charset="0"/>
                                      </a:rPr>
                                      <m:t>𝑖</m:t>
                                    </m:r>
                                  </m:sub>
                                </m:sSub>
                              </m:e>
                            </m:d>
                          </m:e>
                        </m:nary>
                      </m:den>
                    </m:f>
                  </m:oMath>
                </a14:m>
                <a:r>
                  <a:rPr lang="en-IN" dirty="0" smtClean="0"/>
                  <a:t> </a:t>
                </a:r>
              </a:p>
              <a:p>
                <a14:m>
                  <m:oMath xmlns:m="http://schemas.openxmlformats.org/officeDocument/2006/math">
                    <m:r>
                      <a:rPr lang="en-IN" sz="4000" b="0" i="1" dirty="0"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ea typeface="Cambria Math" panose="02040503050406030204" pitchFamily="18" charset="0"/>
                          </a:rPr>
                        </m:ctrlPr>
                      </m:fPr>
                      <m:num>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r>
                              <a:rPr lang="en-IN" sz="4000" i="1" dirty="0">
                                <a:latin typeface="Cambria Math" panose="02040503050406030204" pitchFamily="18" charset="0"/>
                                <a:ea typeface="Cambria Math" panose="02040503050406030204" pitchFamily="18" charset="0"/>
                              </a:rPr>
                              <m:t>𝜇</m:t>
                            </m:r>
                          </m:e>
                        </m:d>
                        <m:r>
                          <m:rPr>
                            <m:brk m:alnAt="1"/>
                          </m:rPr>
                          <a:rPr lang="en-IN" sz="4000" i="1" dirty="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𝜇</m:t>
                                </m:r>
                              </m:e>
                            </m:d>
                          </m:e>
                        </m:nary>
                      </m:num>
                      <m:den>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nary>
                              <m:naryPr>
                                <m:supHide m:val="on"/>
                                <m:ctrlPr>
                                  <a:rPr lang="en-IN" sz="4000" b="0" i="1" dirty="0" smtClean="0">
                                    <a:latin typeface="Cambria Math" panose="02040503050406030204" pitchFamily="18" charset="0"/>
                                    <a:ea typeface="Cambria Math" panose="02040503050406030204" pitchFamily="18" charset="0"/>
                                  </a:rPr>
                                </m:ctrlPr>
                              </m:naryPr>
                              <m:sub>
                                <m:r>
                                  <a:rPr lang="en-IN" sz="4000" b="0" i="1" dirty="0" smtClean="0">
                                    <a:latin typeface="Cambria Math" panose="02040503050406030204" pitchFamily="18" charset="0"/>
                                    <a:ea typeface="Cambria Math" panose="02040503050406030204" pitchFamily="18" charset="0"/>
                                  </a:rPr>
                                  <m:t>ℝ</m:t>
                                </m:r>
                              </m:sub>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b="0" i="1" dirty="0" smtClean="0">
                                        <a:latin typeface="Cambria Math" panose="02040503050406030204" pitchFamily="18" charset="0"/>
                                        <a:ea typeface="Cambria Math" panose="02040503050406030204" pitchFamily="18" charset="0"/>
                                      </a:rPr>
                                      <m:t> | </m:t>
                                    </m:r>
                                    <m:r>
                                      <a:rPr lang="en-IN" sz="4000" b="0" i="1" dirty="0" smtClean="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m:t>
                                </m:r>
                                <m:r>
                                  <a:rPr lang="en-IN" sz="4000" b="0" i="1" dirty="0" smtClean="0">
                                    <a:latin typeface="Cambria Math" panose="02040503050406030204" pitchFamily="18" charset="0"/>
                                    <a:ea typeface="Cambria Math" panose="02040503050406030204" pitchFamily="18" charset="0"/>
                                  </a:rPr>
                                  <m:t>ℙ</m:t>
                                </m:r>
                                <m:d>
                                  <m:dPr>
                                    <m:begChr m:val="["/>
                                    <m:endChr m:val="]"/>
                                    <m:ctrlPr>
                                      <a:rPr lang="en-IN" sz="4000" b="0" i="1" dirty="0" smtClean="0">
                                        <a:latin typeface="Cambria Math" panose="02040503050406030204" pitchFamily="18" charset="0"/>
                                        <a:ea typeface="Cambria Math" panose="02040503050406030204" pitchFamily="18" charset="0"/>
                                      </a:rPr>
                                    </m:ctrlPr>
                                  </m:dPr>
                                  <m:e>
                                    <m:r>
                                      <a:rPr lang="en-IN" sz="4000" b="0" i="1" dirty="0" smtClean="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 </m:t>
                                </m:r>
                                <m:r>
                                  <a:rPr lang="en-IN" sz="4000" b="0" i="1" dirty="0" smtClean="0">
                                    <a:latin typeface="Cambria Math" panose="02040503050406030204" pitchFamily="18" charset="0"/>
                                    <a:ea typeface="Cambria Math" panose="02040503050406030204" pitchFamily="18" charset="0"/>
                                  </a:rPr>
                                  <m:t>𝑑𝑡</m:t>
                                </m:r>
                              </m:e>
                            </m:nary>
                          </m:e>
                        </m:nary>
                      </m:den>
                    </m:f>
                    <m:r>
                      <a:rPr lang="en-IN" sz="4000" b="0" i="1" dirty="0" smtClean="0">
                        <a:latin typeface="Cambria Math" panose="02040503050406030204" pitchFamily="18" charset="0"/>
                        <a:ea typeface="Cambria Math" panose="02040503050406030204" pitchFamily="18" charset="0"/>
                      </a:rPr>
                      <m:t>=</m:t>
                    </m:r>
                    <m:f>
                      <m:fPr>
                        <m:ctrlPr>
                          <a:rPr lang="en-IN" sz="4000" i="1" dirty="0">
                            <a:latin typeface="Cambria Math" panose="02040503050406030204" pitchFamily="18" charset="0"/>
                            <a:ea typeface="Cambria Math" panose="02040503050406030204" pitchFamily="18" charset="0"/>
                          </a:rPr>
                        </m:ctrlPr>
                      </m:fPr>
                      <m:num>
                        <m:r>
                          <a:rPr lang="en-US" sz="4000" b="0" i="1" dirty="0" smtClean="0">
                            <a:latin typeface="Cambria Math" panose="02040503050406030204" pitchFamily="18" charset="0"/>
                            <a:ea typeface="Cambria Math" panose="02040503050406030204" pitchFamily="18" charset="0"/>
                          </a:rPr>
                          <m:t>0.5</m:t>
                        </m:r>
                        <m:r>
                          <m:rPr>
                            <m:brk m:alnAt="1"/>
                          </m:rPr>
                          <a:rPr lang="en-IN" sz="4000" i="1" dirty="0">
                            <a:latin typeface="Cambria Math" panose="02040503050406030204" pitchFamily="18" charset="0"/>
                            <a:ea typeface="Cambria Math" panose="02040503050406030204" pitchFamily="18" charset="0"/>
                          </a:rPr>
                          <m:t>⋅</m:t>
                        </m:r>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𝜇</m:t>
                                </m:r>
                              </m:e>
                            </m:d>
                          </m:e>
                        </m:nary>
                      </m:num>
                      <m:den>
                        <m:nary>
                          <m:naryPr>
                            <m:chr m:val="∏"/>
                            <m:limLoc m:val="subSup"/>
                            <m:ctrlPr>
                              <a:rPr lang="en-IN" sz="4000" i="1" dirty="0">
                                <a:latin typeface="Cambria Math" panose="02040503050406030204" pitchFamily="18" charset="0"/>
                                <a:ea typeface="Cambria Math" panose="02040503050406030204" pitchFamily="18" charset="0"/>
                              </a:rPr>
                            </m:ctrlPr>
                          </m:naryPr>
                          <m:sub>
                            <m:r>
                              <m:rPr>
                                <m:brk m:alnAt="25"/>
                              </m:rPr>
                              <a:rPr lang="en-IN" sz="4000" i="1" dirty="0">
                                <a:latin typeface="Cambria Math" panose="02040503050406030204" pitchFamily="18" charset="0"/>
                                <a:ea typeface="Cambria Math" panose="02040503050406030204" pitchFamily="18" charset="0"/>
                              </a:rPr>
                              <m:t>𝑖</m:t>
                            </m:r>
                            <m:r>
                              <a:rPr lang="en-IN" sz="4000" i="1" dirty="0">
                                <a:latin typeface="Cambria Math" panose="02040503050406030204" pitchFamily="18" charset="0"/>
                                <a:ea typeface="Cambria Math" panose="02040503050406030204" pitchFamily="18" charset="0"/>
                              </a:rPr>
                              <m:t>=1</m:t>
                            </m:r>
                          </m:sub>
                          <m:sup>
                            <m:r>
                              <a:rPr lang="en-IN" sz="4000" i="1" dirty="0">
                                <a:latin typeface="Cambria Math" panose="02040503050406030204" pitchFamily="18" charset="0"/>
                                <a:ea typeface="Cambria Math" panose="02040503050406030204" pitchFamily="18" charset="0"/>
                              </a:rPr>
                              <m:t>𝑛</m:t>
                            </m:r>
                          </m:sup>
                          <m:e>
                            <m:r>
                              <a:rPr lang="en-IN" sz="4000" b="0" i="1" dirty="0" smtClean="0">
                                <a:latin typeface="Cambria Math" panose="02040503050406030204" pitchFamily="18" charset="0"/>
                                <a:ea typeface="Cambria Math" panose="02040503050406030204" pitchFamily="18" charset="0"/>
                              </a:rPr>
                              <m:t>0.5</m:t>
                            </m:r>
                            <m:r>
                              <m:rPr>
                                <m:brk m:alnAt="23"/>
                              </m:rPr>
                              <a:rPr lang="en-IN" sz="4000" b="0" i="1" dirty="0" smtClean="0">
                                <a:latin typeface="Cambria Math" panose="02040503050406030204" pitchFamily="18" charset="0"/>
                                <a:ea typeface="Cambria Math" panose="02040503050406030204" pitchFamily="18" charset="0"/>
                              </a:rPr>
                              <m:t>⋅</m:t>
                            </m:r>
                            <m:nary>
                              <m:naryPr>
                                <m:ctrlPr>
                                  <a:rPr lang="en-IN" sz="4000" i="1" dirty="0" smtClean="0">
                                    <a:latin typeface="Cambria Math" panose="02040503050406030204" pitchFamily="18" charset="0"/>
                                    <a:ea typeface="Cambria Math" panose="02040503050406030204" pitchFamily="18" charset="0"/>
                                  </a:rPr>
                                </m:ctrlPr>
                              </m:naryPr>
                              <m:sub>
                                <m:r>
                                  <m:rPr>
                                    <m:brk m:alnAt="23"/>
                                  </m:rPr>
                                  <a:rPr lang="en-IN" sz="4000" b="0" i="1" dirty="0" smtClean="0">
                                    <a:latin typeface="Cambria Math" panose="02040503050406030204" pitchFamily="18" charset="0"/>
                                    <a:ea typeface="Cambria Math" panose="02040503050406030204" pitchFamily="18" charset="0"/>
                                  </a:rPr>
                                  <m:t>0</m:t>
                                </m:r>
                              </m:sub>
                              <m:sup>
                                <m:r>
                                  <a:rPr lang="en-IN" sz="4000" b="0" i="1" dirty="0" smtClean="0">
                                    <a:latin typeface="Cambria Math" panose="02040503050406030204" pitchFamily="18" charset="0"/>
                                    <a:ea typeface="Cambria Math" panose="02040503050406030204" pitchFamily="18" charset="0"/>
                                  </a:rPr>
                                  <m:t>2</m:t>
                                </m:r>
                              </m:sup>
                              <m:e>
                                <m:r>
                                  <a:rPr lang="en-IN" sz="4000" i="1" dirty="0">
                                    <a:latin typeface="Cambria Math" panose="02040503050406030204" pitchFamily="18" charset="0"/>
                                    <a:ea typeface="Cambria Math" panose="02040503050406030204" pitchFamily="18" charset="0"/>
                                  </a:rPr>
                                  <m:t>ℙ</m:t>
                                </m:r>
                                <m:d>
                                  <m:dPr>
                                    <m:begChr m:val="["/>
                                    <m:endChr m:val="]"/>
                                    <m:ctrlPr>
                                      <a:rPr lang="en-IN" sz="4000" i="1" dirty="0">
                                        <a:latin typeface="Cambria Math" panose="02040503050406030204" pitchFamily="18" charset="0"/>
                                        <a:ea typeface="Cambria Math" panose="02040503050406030204" pitchFamily="18" charset="0"/>
                                      </a:rPr>
                                    </m:ctrlPr>
                                  </m:dPr>
                                  <m:e>
                                    <m:sSub>
                                      <m:sSubPr>
                                        <m:ctrlPr>
                                          <a:rPr lang="en-IN" sz="4000" i="1" dirty="0">
                                            <a:latin typeface="Cambria Math" panose="02040503050406030204" pitchFamily="18" charset="0"/>
                                            <a:ea typeface="Cambria Math" panose="02040503050406030204" pitchFamily="18" charset="0"/>
                                          </a:rPr>
                                        </m:ctrlPr>
                                      </m:sSubPr>
                                      <m:e>
                                        <m:r>
                                          <a:rPr lang="en-IN" sz="4000" i="1" dirty="0">
                                            <a:latin typeface="Cambria Math" panose="02040503050406030204" pitchFamily="18" charset="0"/>
                                            <a:ea typeface="Cambria Math" panose="02040503050406030204" pitchFamily="18" charset="0"/>
                                          </a:rPr>
                                          <m:t>𝑥</m:t>
                                        </m:r>
                                      </m:e>
                                      <m:sub>
                                        <m:r>
                                          <a:rPr lang="en-IN" sz="4000" i="1" dirty="0">
                                            <a:latin typeface="Cambria Math" panose="02040503050406030204" pitchFamily="18" charset="0"/>
                                            <a:ea typeface="Cambria Math" panose="02040503050406030204" pitchFamily="18" charset="0"/>
                                          </a:rPr>
                                          <m:t>𝑖</m:t>
                                        </m:r>
                                      </m:sub>
                                    </m:sSub>
                                    <m:r>
                                      <a:rPr lang="en-IN" sz="4000" i="1" dirty="0">
                                        <a:latin typeface="Cambria Math" panose="02040503050406030204" pitchFamily="18" charset="0"/>
                                        <a:ea typeface="Cambria Math" panose="02040503050406030204" pitchFamily="18" charset="0"/>
                                      </a:rPr>
                                      <m:t> | </m:t>
                                    </m:r>
                                    <m:r>
                                      <a:rPr lang="en-IN" sz="4000" i="1" dirty="0">
                                        <a:latin typeface="Cambria Math" panose="02040503050406030204" pitchFamily="18" charset="0"/>
                                        <a:ea typeface="Cambria Math" panose="02040503050406030204" pitchFamily="18" charset="0"/>
                                      </a:rPr>
                                      <m:t>𝑡</m:t>
                                    </m:r>
                                  </m:e>
                                </m:d>
                                <m:r>
                                  <a:rPr lang="en-IN" sz="4000" b="0" i="1" dirty="0" smtClean="0">
                                    <a:latin typeface="Cambria Math" panose="02040503050406030204" pitchFamily="18" charset="0"/>
                                    <a:ea typeface="Cambria Math" panose="02040503050406030204" pitchFamily="18" charset="0"/>
                                  </a:rPr>
                                  <m:t> </m:t>
                                </m:r>
                                <m:r>
                                  <a:rPr lang="en-IN" sz="4000" i="1" dirty="0">
                                    <a:latin typeface="Cambria Math" panose="02040503050406030204" pitchFamily="18" charset="0"/>
                                    <a:ea typeface="Cambria Math" panose="02040503050406030204" pitchFamily="18" charset="0"/>
                                  </a:rPr>
                                  <m:t>𝑑𝑡</m:t>
                                </m:r>
                              </m:e>
                            </m:nary>
                          </m:e>
                        </m:nary>
                      </m:den>
                    </m:f>
                  </m:oMath>
                </a14:m>
                <a:r>
                  <a:rPr lang="en-IN" sz="4000" dirty="0" smtClean="0"/>
                  <a:t> </a:t>
                </a:r>
                <a:r>
                  <a:rPr lang="en-IN" dirty="0" smtClean="0"/>
                  <a:t>if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0,2</m:t>
                        </m:r>
                      </m:e>
                    </m:d>
                  </m:oMath>
                </a14:m>
                <a:endParaRPr lang="en-IN" sz="4000" dirty="0" smtClean="0"/>
              </a:p>
              <a:p>
                <a:pPr lvl="2"/>
                <a:r>
                  <a:rPr lang="en-US" sz="3200" dirty="0" smtClean="0"/>
                  <a:t>else if </a:t>
                </a:r>
                <a14:m>
                  <m:oMath xmlns:m="http://schemas.openxmlformats.org/officeDocument/2006/math">
                    <m:r>
                      <a:rPr lang="en-US" sz="3200">
                        <a:latin typeface="Cambria Math" panose="02040503050406030204" pitchFamily="18" charset="0"/>
                      </a:rPr>
                      <m:t>𝜇</m:t>
                    </m:r>
                    <m:r>
                      <a:rPr lang="en-US" sz="3200" b="0" i="1" smtClean="0">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a:latin typeface="Cambria Math" panose="02040503050406030204" pitchFamily="18" charset="0"/>
                          </a:rPr>
                          <m:t>0,2</m:t>
                        </m:r>
                      </m:e>
                    </m:d>
                  </m:oMath>
                </a14:m>
                <a:r>
                  <a:rPr lang="en-IN" sz="3200" dirty="0" smtClean="0"/>
                  <a:t>, then </a:t>
                </a:r>
                <a14:m>
                  <m:oMath xmlns:m="http://schemas.openxmlformats.org/officeDocument/2006/math">
                    <m:r>
                      <a:rPr lang="en-IN" sz="3200" i="1" smtClean="0">
                        <a:latin typeface="Cambria Math" panose="02040503050406030204" pitchFamily="18" charset="0"/>
                        <a:ea typeface="Cambria Math" panose="02040503050406030204" pitchFamily="18" charset="0"/>
                      </a:rPr>
                      <m:t>ℙ</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𝜇</m:t>
                        </m:r>
                        <m:r>
                          <a:rPr lang="en-US" sz="3200" b="0" i="1" smtClean="0">
                            <a:latin typeface="Cambria Math" panose="02040503050406030204" pitchFamily="18" charset="0"/>
                            <a:ea typeface="Cambria Math" panose="02040503050406030204" pitchFamily="18" charset="0"/>
                          </a:rPr>
                          <m:t> |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𝑛</m:t>
                            </m:r>
                          </m:sub>
                        </m:sSub>
                      </m:e>
                    </m:d>
                    <m:r>
                      <a:rPr lang="en-US" sz="3200" b="0" i="1" smtClean="0">
                        <a:latin typeface="Cambria Math" panose="02040503050406030204" pitchFamily="18" charset="0"/>
                        <a:ea typeface="Cambria Math" panose="02040503050406030204" pitchFamily="18" charset="0"/>
                      </a:rPr>
                      <m:t>=0</m:t>
                    </m:r>
                  </m:oMath>
                </a14:m>
                <a:endParaRPr lang="en-IN"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78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a:p>
        </p:txBody>
      </p:sp>
      <p:sp>
        <p:nvSpPr>
          <p:cNvPr id="5" name="Rectangular Callout 4"/>
          <p:cNvSpPr/>
          <p:nvPr/>
        </p:nvSpPr>
        <p:spPr>
          <a:xfrm>
            <a:off x="976487" y="3112625"/>
            <a:ext cx="1941374" cy="581458"/>
          </a:xfrm>
          <a:prstGeom prst="wedgeRectCallout">
            <a:avLst>
              <a:gd name="adj1" fmla="val 81081"/>
              <a:gd name="adj2" fmla="val 7634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Bayes Rule</a:t>
            </a:r>
            <a:endParaRPr lang="en-IN" sz="2400" dirty="0">
              <a:solidFill>
                <a:schemeClr val="tx1"/>
              </a:solidFill>
              <a:latin typeface="+mj-lt"/>
            </a:endParaRPr>
          </a:p>
        </p:txBody>
      </p:sp>
      <p:sp>
        <p:nvSpPr>
          <p:cNvPr id="6" name="Rectangular Callout 5"/>
          <p:cNvSpPr/>
          <p:nvPr/>
        </p:nvSpPr>
        <p:spPr>
          <a:xfrm>
            <a:off x="4551891" y="3112625"/>
            <a:ext cx="3379757" cy="581458"/>
          </a:xfrm>
          <a:prstGeom prst="wedgeRectCallout">
            <a:avLst>
              <a:gd name="adj1" fmla="val 72647"/>
              <a:gd name="adj2" fmla="val 7104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Samples are independent</a:t>
            </a:r>
            <a:endParaRPr lang="en-IN" sz="2400" dirty="0">
              <a:solidFill>
                <a:schemeClr val="tx1"/>
              </a:solidFill>
              <a:latin typeface="+mj-lt"/>
            </a:endParaRPr>
          </a:p>
        </p:txBody>
      </p:sp>
      <p:sp>
        <p:nvSpPr>
          <p:cNvPr id="7" name="Rectangular Callout 6"/>
          <p:cNvSpPr/>
          <p:nvPr/>
        </p:nvSpPr>
        <p:spPr>
          <a:xfrm>
            <a:off x="3958727" y="4287265"/>
            <a:ext cx="3122904" cy="581458"/>
          </a:xfrm>
          <a:prstGeom prst="wedgeRectCallout">
            <a:avLst>
              <a:gd name="adj1" fmla="val -76767"/>
              <a:gd name="adj2" fmla="val 675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Law of total probability</a:t>
            </a:r>
            <a:endParaRPr lang="en-IN" sz="2400" dirty="0">
              <a:solidFill>
                <a:schemeClr val="tx1"/>
              </a:solidFill>
              <a:latin typeface="+mj-lt"/>
            </a:endParaRPr>
          </a:p>
        </p:txBody>
      </p:sp>
      <mc:AlternateContent xmlns:mc="http://schemas.openxmlformats.org/markup-compatibility/2006" xmlns:a14="http://schemas.microsoft.com/office/drawing/2010/main">
        <mc:Choice Requires="a14">
          <p:sp>
            <p:nvSpPr>
              <p:cNvPr id="8" name="Rectangular Callout 7"/>
              <p:cNvSpPr/>
              <p:nvPr/>
            </p:nvSpPr>
            <p:spPr>
              <a:xfrm>
                <a:off x="8643083" y="4287265"/>
                <a:ext cx="2740683" cy="581458"/>
              </a:xfrm>
              <a:prstGeom prst="wedgeRectCallout">
                <a:avLst>
                  <a:gd name="adj1" fmla="val -77991"/>
                  <a:gd name="adj2" fmla="val 657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e>
                      </m:d>
                      <m:r>
                        <a:rPr lang="en-IN" sz="2400" i="1">
                          <a:solidFill>
                            <a:schemeClr val="tx1"/>
                          </a:solidFill>
                          <a:latin typeface="Cambria Math" panose="02040503050406030204" pitchFamily="18" charset="0"/>
                          <a:ea typeface="Cambria Math" panose="02040503050406030204" pitchFamily="18" charset="0"/>
                        </a:rPr>
                        <m:t>=</m:t>
                      </m:r>
                      <m:r>
                        <m:rPr>
                          <m:sty m:val="p"/>
                        </m:rPr>
                        <a:rPr lang="en-IN" sz="2400">
                          <a:solidFill>
                            <a:schemeClr val="tx1"/>
                          </a:solidFill>
                          <a:latin typeface="Cambria Math" panose="02040503050406030204" pitchFamily="18" charset="0"/>
                        </a:rPr>
                        <m:t>UNIF</m:t>
                      </m:r>
                      <m:d>
                        <m:dPr>
                          <m:ctrlPr>
                            <a:rPr lang="en-IN" sz="2400" i="1">
                              <a:solidFill>
                                <a:schemeClr val="tx1"/>
                              </a:solidFill>
                              <a:latin typeface="Cambria Math" panose="02040503050406030204" pitchFamily="18" charset="0"/>
                            </a:rPr>
                          </m:ctrlPr>
                        </m:dPr>
                        <m:e>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m:t>
                              </m:r>
                              <m:r>
                                <a:rPr lang="en-IN" sz="240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2</m:t>
                              </m:r>
                            </m:e>
                          </m:d>
                        </m:e>
                      </m:d>
                    </m:oMath>
                  </m:oMathPara>
                </a14:m>
                <a:endParaRPr lang="en-IN"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8643083" y="4287265"/>
                <a:ext cx="2740683" cy="581458"/>
              </a:xfrm>
              <a:prstGeom prst="wedgeRectCallout">
                <a:avLst>
                  <a:gd name="adj1" fmla="val -77991"/>
                  <a:gd name="adj2" fmla="val 65740"/>
                </a:avLst>
              </a:prstGeom>
              <a:blipFill>
                <a:blip r:embed="rId3"/>
                <a:stretch>
                  <a:fillRect/>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471926" y="1653327"/>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325420" y="1653327"/>
                <a:ext cx="6100753" cy="1242053"/>
              </a:xfrm>
              <a:prstGeom prst="wedgeRectCallout">
                <a:avLst>
                  <a:gd name="adj1" fmla="val 62620"/>
                  <a:gd name="adj2" fmla="val 456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when we say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e>
                    </m:d>
                  </m:oMath>
                </a14:m>
                <a:r>
                  <a:rPr lang="en-IN" sz="2400" dirty="0" smtClean="0">
                    <a:solidFill>
                      <a:schemeClr val="tx1"/>
                    </a:solidFill>
                    <a:latin typeface="+mj-lt"/>
                  </a:rPr>
                  <a:t> or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𝜇</m:t>
                        </m:r>
                        <m:r>
                          <a:rPr lang="en-IN" sz="2400" i="1">
                            <a:solidFill>
                              <a:schemeClr val="tx1"/>
                            </a:solidFill>
                            <a:latin typeface="Cambria Math" panose="02040503050406030204" pitchFamily="18" charset="0"/>
                            <a:ea typeface="Cambria Math" panose="02040503050406030204" pitchFamily="18" charset="0"/>
                          </a:rPr>
                          <m:t> | </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1</m:t>
                            </m:r>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𝑛</m:t>
                            </m:r>
                          </m:sub>
                        </m:sSub>
                      </m:e>
                    </m:d>
                  </m:oMath>
                </a14:m>
                <a:r>
                  <a:rPr lang="en-IN" sz="2400" dirty="0" smtClean="0">
                    <a:solidFill>
                      <a:schemeClr val="tx1"/>
                    </a:solidFill>
                    <a:latin typeface="+mj-lt"/>
                  </a:rPr>
                  <a:t>, we mean probability density and not probability mass since </a:t>
                </a:r>
                <a14:m>
                  <m:oMath xmlns:m="http://schemas.openxmlformats.org/officeDocument/2006/math">
                    <m:r>
                      <a:rPr lang="en-IN" sz="2400" b="0" i="1" smtClean="0">
                        <a:solidFill>
                          <a:schemeClr val="tx1"/>
                        </a:solidFill>
                        <a:latin typeface="Cambria Math" panose="02040503050406030204" pitchFamily="18" charset="0"/>
                      </a:rPr>
                      <m:t>𝜇</m:t>
                    </m:r>
                  </m:oMath>
                </a14:m>
                <a:r>
                  <a:rPr lang="en-IN" sz="2400" dirty="0" smtClean="0">
                    <a:solidFill>
                      <a:schemeClr val="tx1"/>
                    </a:solidFill>
                    <a:latin typeface="+mj-lt"/>
                  </a:rPr>
                  <a:t> is a continuous </a:t>
                </a:r>
                <a:r>
                  <a:rPr lang="en-IN" sz="2400" dirty="0" err="1" smtClean="0">
                    <a:solidFill>
                      <a:schemeClr val="tx1"/>
                    </a:solidFill>
                    <a:latin typeface="+mj-lt"/>
                  </a:rPr>
                  <a:t>r.v</a:t>
                </a:r>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325420" y="1653327"/>
                <a:ext cx="6100753" cy="1242053"/>
              </a:xfrm>
              <a:prstGeom prst="wedgeRectCallout">
                <a:avLst>
                  <a:gd name="adj1" fmla="val 62620"/>
                  <a:gd name="adj2" fmla="val 45666"/>
                </a:avLst>
              </a:prstGeom>
              <a:blipFill>
                <a:blip r:embed="rId4"/>
                <a:stretch>
                  <a:fillRect l="-971" b="-761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0460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Maximum </a:t>
            </a:r>
            <a:r>
              <a:rPr lang="en-IN" dirty="0"/>
              <a:t>a </a:t>
            </a:r>
            <a:r>
              <a:rPr lang="en-IN" dirty="0" smtClean="0"/>
              <a:t>Posteriori (MAP) Estimate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Just as MLE gave us the model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,1</m:t>
                                </m:r>
                              </m:e>
                            </m:d>
                          </m:e>
                        </m:func>
                      </m:e>
                    </m:func>
                  </m:oMath>
                </a14:m>
                <a:r>
                  <a:rPr lang="en-IN" dirty="0" smtClean="0"/>
                  <a:t>, MAP gives us the model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 |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,1</m:t>
                                </m:r>
                              </m:e>
                            </m:d>
                          </m:e>
                        </m:func>
                      </m:e>
                    </m:func>
                    <m:r>
                      <a:rPr lang="en-IN" b="0" i="1" dirty="0" smtClean="0">
                        <a:latin typeface="Cambria Math" panose="02040503050406030204" pitchFamily="18" charset="0"/>
                        <a:ea typeface="Cambria Math" panose="02040503050406030204" pitchFamily="18" charset="0"/>
                      </a:rPr>
                      <m:t>=</m:t>
                    </m:r>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arg</m:t>
                        </m:r>
                      </m:fName>
                      <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e>
                    </m:func>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r>
                          <m:rPr>
                            <m:brk m:alnAt="1"/>
                          </m:rPr>
                          <a:rPr lang="en-IN" i="1" dirty="0">
                            <a:latin typeface="Cambria Math" panose="02040503050406030204" pitchFamily="18" charset="0"/>
                            <a:ea typeface="Cambria Math" panose="02040503050406030204" pitchFamily="18" charset="0"/>
                          </a:rPr>
                          <m:t>⋅</m:t>
                        </m:r>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𝜇</m:t>
                                </m:r>
                              </m:e>
                            </m:d>
                          </m:e>
                        </m:nary>
                      </m:num>
                      <m:den>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0.5</m:t>
                            </m:r>
                            <m:r>
                              <m:rPr>
                                <m:brk m:alnAt="23"/>
                              </m:rPr>
                              <a:rPr lang="en-IN" i="1" dirty="0">
                                <a:latin typeface="Cambria Math" panose="02040503050406030204" pitchFamily="18" charset="0"/>
                                <a:ea typeface="Cambria Math" panose="02040503050406030204" pitchFamily="18" charset="0"/>
                              </a:rPr>
                              <m:t>⋅</m:t>
                            </m:r>
                            <m:nary>
                              <m:naryPr>
                                <m:ctrlPr>
                                  <a:rPr lang="en-IN" i="1" dirty="0">
                                    <a:latin typeface="Cambria Math" panose="02040503050406030204" pitchFamily="18" charset="0"/>
                                    <a:ea typeface="Cambria Math" panose="02040503050406030204" pitchFamily="18" charset="0"/>
                                  </a:rPr>
                                </m:ctrlPr>
                              </m:naryPr>
                              <m:sub>
                                <m:r>
                                  <m:rPr>
                                    <m:brk m:alnAt="23"/>
                                  </m:rPr>
                                  <a:rPr lang="en-IN" i="1" dirty="0">
                                    <a:latin typeface="Cambria Math" panose="02040503050406030204" pitchFamily="18" charset="0"/>
                                    <a:ea typeface="Cambria Math" panose="02040503050406030204" pitchFamily="18" charset="0"/>
                                  </a:rPr>
                                  <m:t>0</m:t>
                                </m:r>
                              </m:sub>
                              <m:sup>
                                <m:r>
                                  <a:rPr lang="en-IN" i="1" dirty="0">
                                    <a:latin typeface="Cambria Math" panose="02040503050406030204" pitchFamily="18" charset="0"/>
                                    <a:ea typeface="Cambria Math" panose="02040503050406030204" pitchFamily="18" charset="0"/>
                                  </a:rPr>
                                  <m:t>2</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𝑡</m:t>
                                    </m:r>
                                  </m:e>
                                </m:d>
                                <m:r>
                                  <a:rPr lang="en-IN" i="1" dirty="0">
                                    <a:latin typeface="Cambria Math" panose="02040503050406030204" pitchFamily="18" charset="0"/>
                                    <a:ea typeface="Cambria Math" panose="02040503050406030204" pitchFamily="18" charset="0"/>
                                  </a:rPr>
                                  <m:t> </m:t>
                                </m:r>
                                <m:r>
                                  <a:rPr lang="en-IN" i="1" dirty="0">
                                    <a:latin typeface="Cambria Math" panose="02040503050406030204" pitchFamily="18" charset="0"/>
                                    <a:ea typeface="Cambria Math" panose="02040503050406030204" pitchFamily="18" charset="0"/>
                                  </a:rPr>
                                  <m:t>𝑑𝑡</m:t>
                                </m:r>
                              </m:e>
                            </m:nary>
                          </m:e>
                        </m:nary>
                      </m:den>
                    </m:f>
                  </m:oMath>
                </a14:m>
                <a:endParaRPr lang="en-IN" dirty="0" smtClean="0"/>
              </a:p>
              <a:p>
                <a:r>
                  <a:rPr lang="en-IN" dirty="0" smtClean="0"/>
                  <a:t>Thus, MAP returns the model that becomes the most likely one </a:t>
                </a:r>
                <a:r>
                  <a:rPr lang="en-IN" i="1" dirty="0" smtClean="0"/>
                  <a:t>after </a:t>
                </a:r>
                <a:r>
                  <a:rPr lang="en-IN" dirty="0" smtClean="0"/>
                  <a:t>we have seen some data</a:t>
                </a:r>
              </a:p>
              <a:p>
                <a:pPr lvl="2"/>
                <a:r>
                  <a:rPr lang="en-IN" b="1" dirty="0" smtClean="0"/>
                  <a:t>Note</a:t>
                </a:r>
                <a:r>
                  <a:rPr lang="en-IN" dirty="0" smtClean="0"/>
                  <a:t>: posterior probability </a:t>
                </a:r>
                <a:r>
                  <a:rPr lang="en-IN" dirty="0"/>
                  <a:t>(density) </a:t>
                </a:r>
                <a:r>
                  <a:rPr lang="en-IN" dirty="0" smtClean="0"/>
                  <a:t>of some models may be larger than their prior probability </a:t>
                </a:r>
                <a:r>
                  <a:rPr lang="en-IN" dirty="0"/>
                  <a:t>(density) </a:t>
                </a:r>
                <a:r>
                  <a:rPr lang="en-IN" dirty="0" smtClean="0"/>
                  <a:t>i.e. after seeing data those models seem more likely, for other models, it may go down i.e. they seem less likely after seeing the data</a:t>
                </a:r>
              </a:p>
              <a:p>
                <a:pPr lvl="2"/>
                <a:r>
                  <a:rPr lang="en-IN" b="1" dirty="0"/>
                  <a:t>Note</a:t>
                </a:r>
                <a:r>
                  <a:rPr lang="en-IN" dirty="0"/>
                  <a:t>: </a:t>
                </a:r>
                <a:r>
                  <a:rPr lang="en-IN" dirty="0" smtClean="0"/>
                  <a:t>However, if prior probability (density) of some model is 0, the posterior probability (density) has to be zero as well – need to be careful about priors</a:t>
                </a:r>
                <a:endParaRPr lang="en-IN" b="1" dirty="0" smtClean="0"/>
              </a:p>
              <a:p>
                <a:pPr lvl="2"/>
                <a:r>
                  <a:rPr lang="en-IN" b="1" dirty="0" smtClean="0"/>
                  <a:t>Warning</a:t>
                </a:r>
                <a:r>
                  <a:rPr lang="en-IN" dirty="0" smtClean="0"/>
                  <a:t>: Do not read too much into these names </a:t>
                </a:r>
                <a:r>
                  <a:rPr lang="en-IN" i="0" dirty="0" smtClean="0"/>
                  <a:t>likelihood, prior, posterior</a:t>
                </a:r>
                <a:r>
                  <a:rPr lang="en-IN" dirty="0" smtClean="0"/>
                  <a:t>. All of them tell us how likely something is, given or not given something else</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664" b="-218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79" y="573907"/>
            <a:ext cx="1848262" cy="1848262"/>
          </a:xfrm>
          <a:prstGeom prst="rect">
            <a:avLst/>
          </a:prstGeom>
        </p:spPr>
      </p:pic>
      <p:sp>
        <p:nvSpPr>
          <p:cNvPr id="14" name="Rectangular Callout 13"/>
          <p:cNvSpPr/>
          <p:nvPr/>
        </p:nvSpPr>
        <p:spPr>
          <a:xfrm>
            <a:off x="5167901" y="524842"/>
            <a:ext cx="4919225" cy="1242053"/>
          </a:xfrm>
          <a:prstGeom prst="wedgeRectCallout">
            <a:avLst>
              <a:gd name="adj1" fmla="val 65962"/>
              <a:gd name="adj2" fmla="val 473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It is better to choose priors that do not completely exclude some models by giving them 0 probability (as we did)</a:t>
            </a:r>
            <a:endParaRPr lang="en-IN" sz="2400" dirty="0">
              <a:solidFill>
                <a:schemeClr val="tx1"/>
              </a:solidFill>
              <a:latin typeface="+mj-lt"/>
            </a:endParaRPr>
          </a:p>
        </p:txBody>
      </p:sp>
      <p:grpSp>
        <p:nvGrpSpPr>
          <p:cNvPr id="15" name="Group 14"/>
          <p:cNvGrpSpPr/>
          <p:nvPr/>
        </p:nvGrpSpPr>
        <p:grpSpPr>
          <a:xfrm>
            <a:off x="10385076" y="2813373"/>
            <a:ext cx="1468606" cy="1238929"/>
            <a:chOff x="12383748" y="1219011"/>
            <a:chExt cx="1862104" cy="1570887"/>
          </a:xfrm>
        </p:grpSpPr>
        <p:sp>
          <p:nvSpPr>
            <p:cNvPr id="16" name="Freeform 1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1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ular Callout 20"/>
          <p:cNvSpPr/>
          <p:nvPr/>
        </p:nvSpPr>
        <p:spPr>
          <a:xfrm>
            <a:off x="4172065" y="2526587"/>
            <a:ext cx="6028835" cy="1242053"/>
          </a:xfrm>
          <a:prstGeom prst="wedgeRectCallout">
            <a:avLst>
              <a:gd name="adj1" fmla="val 59382"/>
              <a:gd name="adj2" fmla="val 5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Even in general, if your priors are bad, or too strong, then you may end up getting funny models as a result of doing MAP estimation</a:t>
            </a:r>
            <a:endParaRPr lang="en-IN" sz="2400" dirty="0">
              <a:solidFill>
                <a:schemeClr val="tx1"/>
              </a:solidFill>
              <a:latin typeface="+mj-lt"/>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0900" y="4295329"/>
            <a:ext cx="1836955" cy="1836955"/>
          </a:xfrm>
          <a:prstGeom prst="rect">
            <a:avLst/>
          </a:prstGeom>
        </p:spPr>
      </p:pic>
      <mc:AlternateContent xmlns:mc="http://schemas.openxmlformats.org/markup-compatibility/2006" xmlns:a14="http://schemas.microsoft.com/office/drawing/2010/main">
        <mc:Choice Requires="a14">
          <p:sp>
            <p:nvSpPr>
              <p:cNvPr id="26" name="Rectangular Callout 25"/>
              <p:cNvSpPr/>
              <p:nvPr/>
            </p:nvSpPr>
            <p:spPr>
              <a:xfrm>
                <a:off x="3699477" y="4155205"/>
                <a:ext cx="6685599" cy="1242053"/>
              </a:xfrm>
              <a:prstGeom prst="wedgeRectCallout">
                <a:avLst>
                  <a:gd name="adj1" fmla="val 59168"/>
                  <a:gd name="adj2" fmla="val 522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Indeed! For example if we were wrong and </a:t>
                </a:r>
                <a14:m>
                  <m:oMath xmlns:m="http://schemas.openxmlformats.org/officeDocument/2006/math">
                    <m:sSup>
                      <m:sSupPr>
                        <m:ctrlPr>
                          <a:rPr lang="en-IN" sz="2400" b="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𝜇</m:t>
                        </m:r>
                      </m:e>
                      <m:sup>
                        <m:r>
                          <a:rPr lang="en-IN" sz="2400" b="0" i="1" smtClean="0">
                            <a:solidFill>
                              <a:schemeClr val="tx1"/>
                            </a:solidFill>
                            <a:latin typeface="Cambria Math" panose="02040503050406030204" pitchFamily="18" charset="0"/>
                          </a:rPr>
                          <m:t>∗</m:t>
                        </m:r>
                      </m:sup>
                    </m:sSup>
                  </m:oMath>
                </a14:m>
                <a:r>
                  <a:rPr lang="en-IN" sz="2400" dirty="0" smtClean="0">
                    <a:solidFill>
                      <a:schemeClr val="tx1"/>
                    </a:solidFill>
                    <a:latin typeface="+mj-lt"/>
                  </a:rPr>
                  <a:t> was actually not </a:t>
                </a:r>
                <a14:m>
                  <m:oMath xmlns:m="http://schemas.openxmlformats.org/officeDocument/2006/math">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0,2</m:t>
                        </m:r>
                      </m:e>
                    </m:d>
                  </m:oMath>
                </a14:m>
                <a:r>
                  <a:rPr lang="en-IN" sz="2400" dirty="0" smtClean="0">
                    <a:solidFill>
                      <a:schemeClr val="tx1"/>
                    </a:solidFill>
                    <a:latin typeface="+mj-lt"/>
                  </a:rPr>
                  <a:t> then not matter how many samples we see, we will never estimate </a:t>
                </a:r>
                <a14:m>
                  <m:oMath xmlns:m="http://schemas.openxmlformats.org/officeDocument/2006/math">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𝜇</m:t>
                        </m:r>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correctly!!</a:t>
                </a:r>
                <a:endParaRPr lang="en-IN" sz="2400" dirty="0">
                  <a:solidFill>
                    <a:schemeClr val="tx1"/>
                  </a:solidFill>
                  <a:latin typeface="+mj-lt"/>
                </a:endParaRPr>
              </a:p>
            </p:txBody>
          </p:sp>
        </mc:Choice>
        <mc:Fallback xmlns="">
          <p:sp>
            <p:nvSpPr>
              <p:cNvPr id="26" name="Rectangular Callout 25"/>
              <p:cNvSpPr>
                <a:spLocks noRot="1" noChangeAspect="1" noMove="1" noResize="1" noEditPoints="1" noAdjustHandles="1" noChangeArrowheads="1" noChangeShapeType="1" noTextEdit="1"/>
              </p:cNvSpPr>
              <p:nvPr/>
            </p:nvSpPr>
            <p:spPr>
              <a:xfrm>
                <a:off x="3699477" y="4155205"/>
                <a:ext cx="6685599" cy="1242053"/>
              </a:xfrm>
              <a:prstGeom prst="wedgeRectCallout">
                <a:avLst>
                  <a:gd name="adj1" fmla="val 59168"/>
                  <a:gd name="adj2" fmla="val 52284"/>
                </a:avLst>
              </a:prstGeom>
              <a:blipFill>
                <a:blip r:embed="rId5"/>
                <a:stretch>
                  <a:fillRect l="-914" t="-467" b="-5140"/>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6585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21"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vs Regularization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unc>
                      <m:funcPr>
                        <m:ctrlPr>
                          <a:rPr lang="en-IN" i="1" smtClean="0">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e>
                                </m:d>
                                <m:r>
                                  <a:rPr lang="en-IN"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num>
                              <m:den>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1</m:t>
                                        </m:r>
                                      </m:sub>
                                    </m:sSub>
                                    <m:r>
                                      <a:rPr lang="en-IN" i="1" dirty="0">
                                        <a:latin typeface="Cambria Math" panose="02040503050406030204" pitchFamily="18" charset="0"/>
                                        <a:ea typeface="Cambria Math" panose="02040503050406030204" pitchFamily="18" charset="0"/>
                                      </a:rPr>
                                      <m:t>,…,</m:t>
                                    </m:r>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𝑛</m:t>
                                        </m:r>
                                      </m:sub>
                                    </m:sSub>
                                  </m:e>
                                </m:d>
                              </m:den>
                            </m:f>
                          </m:e>
                        </m:func>
                      </m:e>
                    </m:func>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𝜇</m:t>
                                </m:r>
                              </m:e>
                            </m:d>
                            <m:r>
                              <a:rPr lang="en-IN" i="1" dirty="0">
                                <a:latin typeface="Cambria Math" panose="02040503050406030204" pitchFamily="18" charset="0"/>
                                <a:ea typeface="Cambria Math" panose="02040503050406030204" pitchFamily="18" charset="0"/>
                              </a:rPr>
                              <m:t>⋅</m:t>
                            </m:r>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e>
                    </m:func>
                  </m:oMath>
                </a14:m>
                <a:endParaRPr lang="en-IN" dirty="0" smtClean="0"/>
              </a:p>
              <a:p>
                <a:r>
                  <a:rPr lang="en-IN" dirty="0" smtClean="0"/>
                  <a:t>Taking negative log likelihoods on both sides </a:t>
                </a:r>
                <a14:m>
                  <m:oMath xmlns:m="http://schemas.openxmlformats.org/officeDocument/2006/math">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r>
                      <m:rPr>
                        <m:brk m:alnAt="1"/>
                      </m:rPr>
                      <a:rPr lang="en-IN" i="1" dirty="0">
                        <a:latin typeface="Cambria Math" panose="02040503050406030204" pitchFamily="18" charset="0"/>
                        <a:ea typeface="Cambria Math" panose="02040503050406030204" pitchFamily="18" charset="0"/>
                      </a:rPr>
                      <m:t>⋅</m:t>
                    </m:r>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sSub>
                              <m:sSubPr>
                                <m:ctrlPr>
                                  <a:rPr lang="en-IN" i="1" dirty="0">
                                    <a:latin typeface="Cambria Math" panose="02040503050406030204" pitchFamily="18" charset="0"/>
                                    <a:ea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𝑥</m:t>
                                </m:r>
                              </m:e>
                              <m:sub>
                                <m:r>
                                  <a:rPr lang="en-IN" i="1" dirty="0">
                                    <a:latin typeface="Cambria Math" panose="02040503050406030204" pitchFamily="18" charset="0"/>
                                    <a:ea typeface="Cambria Math" panose="02040503050406030204" pitchFamily="18" charset="0"/>
                                  </a:rPr>
                                  <m:t>𝑖</m:t>
                                </m:r>
                              </m:sub>
                            </m:sSub>
                            <m:r>
                              <a:rPr lang="en-IN" i="1" dirty="0">
                                <a:latin typeface="Cambria Math" panose="02040503050406030204" pitchFamily="18" charset="0"/>
                                <a:ea typeface="Cambria Math" panose="02040503050406030204" pitchFamily="18" charset="0"/>
                              </a:rPr>
                              <m:t> | </m:t>
                            </m:r>
                            <m:r>
                              <a:rPr lang="en-IN" i="1" dirty="0">
                                <a:latin typeface="Cambria Math" panose="02040503050406030204" pitchFamily="18" charset="0"/>
                                <a:ea typeface="Cambria Math" panose="02040503050406030204" pitchFamily="18" charset="0"/>
                              </a:rPr>
                              <m:t>𝜇</m:t>
                            </m:r>
                          </m:e>
                        </m:d>
                      </m:e>
                    </m:nary>
                  </m:oMath>
                </a14:m>
                <a:endParaRPr lang="en-IN" dirty="0" smtClean="0"/>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b="0" i="0" smtClean="0">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b="0" i="1" dirty="0" smtClean="0">
                                <a:latin typeface="Cambria Math" panose="02040503050406030204" pitchFamily="18" charset="0"/>
                                <a:ea typeface="Cambria Math" panose="02040503050406030204" pitchFamily="18" charset="0"/>
                              </a:rPr>
                              <m:t>−</m:t>
                            </m:r>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
                                  <a:rPr lang="en-IN" b="0" i="1" dirty="0"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However, </a:t>
                </a:r>
                <a14:m>
                  <m:oMath xmlns:m="http://schemas.openxmlformats.org/officeDocument/2006/math">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oMath>
                </a14:m>
                <a:r>
                  <a:rPr lang="en-IN" dirty="0" smtClean="0"/>
                  <a:t> is constant for </a:t>
                </a:r>
                <a14:m>
                  <m:oMath xmlns:m="http://schemas.openxmlformats.org/officeDocument/2006/math">
                    <m:r>
                      <a:rPr lang="en-IN" b="0" i="1" smtClean="0">
                        <a:latin typeface="Cambria Math" panose="02040503050406030204" pitchFamily="18" charset="0"/>
                      </a:rPr>
                      <m:t>𝜇</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and </a:t>
                </a:r>
                <a14:m>
                  <m:oMath xmlns:m="http://schemas.openxmlformats.org/officeDocument/2006/math">
                    <m:r>
                      <a:rPr lang="en-IN" b="0" i="1" smtClean="0">
                        <a:latin typeface="Cambria Math" panose="02040503050406030204" pitchFamily="18" charset="0"/>
                      </a:rPr>
                      <m:t>0</m:t>
                    </m:r>
                  </m:oMath>
                </a14:m>
                <a:r>
                  <a:rPr lang="en-IN" dirty="0" smtClean="0"/>
                  <a:t> otherwise (</a:t>
                </a:r>
                <a14:m>
                  <m:oMath xmlns:m="http://schemas.openxmlformats.org/officeDocument/2006/math">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r>
                          <a:rPr lang="en-IN" b="0" i="1" smtClean="0">
                            <a:latin typeface="Cambria Math" panose="02040503050406030204" pitchFamily="18" charset="0"/>
                          </a:rPr>
                          <m:t>0</m:t>
                        </m:r>
                      </m:e>
                    </m:func>
                    <m:r>
                      <a:rPr lang="en-IN" b="0" i="1" smtClean="0">
                        <a:latin typeface="Cambria Math" panose="02040503050406030204" pitchFamily="18" charset="0"/>
                      </a:rPr>
                      <m:t>→∞</m:t>
                    </m:r>
                  </m:oMath>
                </a14:m>
                <a:r>
                  <a:rPr lang="en-IN" dirty="0" smtClean="0"/>
                  <a:t>)</a:t>
                </a:r>
              </a:p>
              <a:p>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r>
                  <a:rPr lang="en-IN" dirty="0" smtClean="0"/>
                  <a:t> </a:t>
                </a:r>
                <a:r>
                  <a:rPr lang="en-IN" dirty="0" err="1" smtClean="0"/>
                  <a:t>s.t.</a:t>
                </a:r>
                <a:r>
                  <a:rPr lang="en-IN" dirty="0" smtClean="0"/>
                  <a:t> </a:t>
                </a:r>
                <a14:m>
                  <m:oMath xmlns:m="http://schemas.openxmlformats.org/officeDocument/2006/math">
                    <m:r>
                      <a:rPr lang="en-IN" i="1">
                        <a:latin typeface="Cambria Math" panose="02040503050406030204" pitchFamily="18" charset="0"/>
                      </a:rPr>
                      <m:t>𝜇</m:t>
                    </m:r>
                    <m:r>
                      <a:rPr lang="en-IN" i="1">
                        <a:latin typeface="Cambria Math" panose="02040503050406030204" pitchFamily="18" charset="0"/>
                      </a:rPr>
                      <m:t>∈</m:t>
                    </m:r>
                    <m:d>
                      <m:dPr>
                        <m:begChr m:val="["/>
                        <m:endChr m:val="]"/>
                        <m:ctrlPr>
                          <a:rPr lang="en-IN" i="1">
                            <a:latin typeface="Cambria Math" panose="02040503050406030204" pitchFamily="18" charset="0"/>
                          </a:rPr>
                        </m:ctrlPr>
                      </m:dPr>
                      <m:e>
                        <m:r>
                          <a:rPr lang="en-IN" i="1">
                            <a:latin typeface="Cambria Math" panose="02040503050406030204" pitchFamily="18" charset="0"/>
                          </a:rPr>
                          <m:t>0,2</m:t>
                        </m:r>
                      </m:e>
                    </m:d>
                  </m:oMath>
                </a14:m>
                <a:endParaRPr lang="en-IN" dirty="0" smtClean="0"/>
              </a:p>
              <a:p>
                <a:r>
                  <a:rPr lang="en-IN" dirty="0" smtClean="0"/>
                  <a:t>Thus, even MAP solutions can correspond to optimization problems!</a:t>
                </a:r>
              </a:p>
              <a:p>
                <a:r>
                  <a:rPr lang="en-IN" dirty="0" smtClean="0"/>
                  <a:t>In this case, what was the prior became a constraint</a:t>
                </a:r>
              </a:p>
              <a:p>
                <a:r>
                  <a:rPr lang="en-IN" dirty="0" smtClean="0"/>
                  <a:t>In general, the prior becomes a regularizer</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b="-367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23658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Till now we have looked at ML techniques that assign a label for every data point (the label is from the set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for binary classification,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oMath>
                </a14:m>
                <a:r>
                  <a:rPr lang="en-IN" dirty="0" smtClean="0"/>
                  <a:t> for multiclass classification with </a:t>
                </a:r>
                <a14:m>
                  <m:oMath xmlns:m="http://schemas.openxmlformats.org/officeDocument/2006/math">
                    <m:r>
                      <a:rPr lang="en-IN" b="0" i="1" smtClean="0">
                        <a:latin typeface="Cambria Math" panose="02040503050406030204" pitchFamily="18" charset="0"/>
                      </a:rPr>
                      <m:t>𝐶</m:t>
                    </m:r>
                  </m:oMath>
                </a14:m>
                <a:r>
                  <a:rPr lang="en-IN" dirty="0" smtClean="0"/>
                  <a:t> classes,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for regression </a:t>
                </a:r>
                <a:r>
                  <a:rPr lang="en-IN" dirty="0" err="1" smtClean="0"/>
                  <a:t>etc</a:t>
                </a:r>
                <a:r>
                  <a:rPr lang="en-IN" dirty="0" smtClean="0"/>
                  <a:t>)</a:t>
                </a:r>
              </a:p>
              <a:p>
                <a:pPr lvl="2"/>
                <a:r>
                  <a:rPr lang="en-US" dirty="0" smtClean="0"/>
                  <a:t>Examples include </a:t>
                </a:r>
                <a:r>
                  <a:rPr lang="en-US" dirty="0" err="1" smtClean="0"/>
                  <a:t>LwP</a:t>
                </a:r>
                <a:r>
                  <a:rPr lang="en-US" dirty="0" smtClean="0"/>
                  <a:t>, </a:t>
                </a:r>
                <a:r>
                  <a:rPr lang="en-US" dirty="0" err="1" smtClean="0"/>
                  <a:t>kNN</a:t>
                </a:r>
                <a:r>
                  <a:rPr lang="en-US" dirty="0" smtClean="0"/>
                  <a:t>, DT, linear models</a:t>
                </a:r>
                <a:endParaRPr lang="en-IN" dirty="0" smtClean="0"/>
              </a:p>
              <a:p>
                <a:r>
                  <a:rPr lang="en-IN" dirty="0" smtClean="0"/>
                  <a:t>Probabilistic ML techniques, given a data point, do not output a single label, they instead output a distribution over all possible labels</a:t>
                </a:r>
              </a:p>
              <a:p>
                <a:pPr lvl="2"/>
                <a:r>
                  <a:rPr lang="en-IN" dirty="0" smtClean="0"/>
                  <a:t>For binary classification, output a PMF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for multiclassification, output a PMF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1,2,…,</m:t>
                        </m:r>
                        <m:r>
                          <a:rPr lang="en-IN" b="0" i="1" smtClean="0">
                            <a:latin typeface="Cambria Math" panose="02040503050406030204" pitchFamily="18" charset="0"/>
                          </a:rPr>
                          <m:t>𝐶</m:t>
                        </m:r>
                      </m:e>
                    </m:d>
                  </m:oMath>
                </a14:m>
                <a:r>
                  <a:rPr lang="en-IN" dirty="0" smtClean="0"/>
                  <a:t>, for regression, output a PDF over </a:t>
                </a:r>
                <a14:m>
                  <m:oMath xmlns:m="http://schemas.openxmlformats.org/officeDocument/2006/math">
                    <m:r>
                      <a:rPr lang="en-IN">
                        <a:latin typeface="Cambria Math" panose="02040503050406030204" pitchFamily="18" charset="0"/>
                        <a:ea typeface="Cambria Math" panose="02040503050406030204" pitchFamily="18" charset="0"/>
                      </a:rPr>
                      <m:t>ℝ</m:t>
                    </m:r>
                  </m:oMath>
                </a14:m>
                <a:endParaRPr lang="en-IN" dirty="0" smtClean="0"/>
              </a:p>
              <a:p>
                <a:pPr lvl="2"/>
                <a:r>
                  <a:rPr lang="en-US" dirty="0" smtClean="0"/>
                  <a:t>The probability mass/density of a label in the output PMF/PDF indicates how likely does the ML model think that label is the correct one for that data point</a:t>
                </a:r>
              </a:p>
              <a:p>
                <a:pPr lvl="2"/>
                <a:r>
                  <a:rPr lang="en-US" b="1" dirty="0" smtClean="0"/>
                  <a:t>Note</a:t>
                </a:r>
                <a:r>
                  <a:rPr lang="en-US" dirty="0" smtClean="0"/>
                  <a:t>: the algorithm is allowed to output a possibly different PMF/PDF for every data point. However, the support of these PMFs/PDFs is always the set of all possible labels (i.e. even very unlikely labels are included in the support)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153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40324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 vs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946722"/>
              </a:xfrm>
            </p:spPr>
            <p:txBody>
              <a:bodyPr>
                <a:normAutofit/>
              </a:bodyPr>
              <a:lstStyle/>
              <a:p>
                <a:r>
                  <a:rPr lang="en-IN" dirty="0" smtClean="0"/>
                  <a:t>Consider the same problem as before but a different prior</a:t>
                </a:r>
              </a:p>
              <a:p>
                <a:pPr lvl="2"/>
                <a:r>
                  <a:rPr lang="en-IN" dirty="0" smtClean="0"/>
                  <a:t>This time we do not believe </a:t>
                </a:r>
                <a14:m>
                  <m:oMath xmlns:m="http://schemas.openxmlformats.org/officeDocument/2006/math">
                    <m:r>
                      <a:rPr lang="en-IN" b="0" i="1" smtClean="0">
                        <a:latin typeface="Cambria Math" panose="02040503050406030204" pitchFamily="18" charset="0"/>
                      </a:rPr>
                      <m:t>𝜇</m:t>
                    </m:r>
                  </m:oMath>
                </a14:m>
                <a:r>
                  <a:rPr lang="en-IN" dirty="0" smtClean="0"/>
                  <a:t> must have been in the interval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0,2</m:t>
                        </m:r>
                      </m:e>
                    </m:d>
                  </m:oMath>
                </a14:m>
                <a:r>
                  <a:rPr lang="en-IN" dirty="0" smtClean="0"/>
                  <a:t> but a much milder prior that </a:t>
                </a:r>
                <a14:m>
                  <m:oMath xmlns:m="http://schemas.openxmlformats.org/officeDocument/2006/math">
                    <m:r>
                      <a:rPr lang="en-IN" b="0" i="1" smtClean="0">
                        <a:latin typeface="Cambria Math" panose="02040503050406030204" pitchFamily="18" charset="0"/>
                      </a:rPr>
                      <m:t>𝜇</m:t>
                    </m:r>
                  </m:oMath>
                </a14:m>
                <a:r>
                  <a:rPr lang="en-IN" dirty="0" smtClean="0"/>
                  <a:t> is not too large</a:t>
                </a:r>
              </a:p>
              <a:p>
                <a:pPr lvl="2"/>
                <a:r>
                  <a:rPr lang="en-IN" dirty="0" smtClean="0"/>
                  <a:t>A good way to express this is to use a Gaussian prior</a:t>
                </a:r>
                <a:br>
                  <a:rPr lang="en-IN" dirty="0" smtClean="0"/>
                </a:br>
                <a14:m>
                  <m:oMath xmlns:m="http://schemas.openxmlformats.org/officeDocument/2006/math">
                    <m:r>
                      <a:rPr lang="en-IN"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dirty="0">
                            <a:latin typeface="Cambria Math" panose="02040503050406030204" pitchFamily="18" charset="0"/>
                            <a:ea typeface="Cambria Math" panose="02040503050406030204" pitchFamily="18" charset="0"/>
                          </a:rPr>
                          <m:t>𝜇</m:t>
                        </m:r>
                      </m:e>
                    </m:d>
                    <m:r>
                      <a:rPr lang="en-IN" b="0" i="1" dirty="0" smtClean="0">
                        <a:latin typeface="Cambria Math" panose="02040503050406030204" pitchFamily="18" charset="0"/>
                        <a:ea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𝒩</m:t>
                    </m:r>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𝜇</m:t>
                        </m:r>
                        <m:r>
                          <a:rPr lang="en-IN" b="0" i="1" dirty="0" smtClean="0">
                            <a:latin typeface="Cambria Math" panose="02040503050406030204" pitchFamily="18" charset="0"/>
                            <a:ea typeface="Cambria Math" panose="02040503050406030204" pitchFamily="18" charset="0"/>
                          </a:rPr>
                          <m:t> ; 0,</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e>
                    </m:d>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ad>
                          <m:radPr>
                            <m:degHide m:val="on"/>
                            <m:ctrlPr>
                              <a:rPr lang="en-IN" b="0" i="1" dirty="0" smtClean="0">
                                <a:latin typeface="Cambria Math" panose="02040503050406030204" pitchFamily="18" charset="0"/>
                                <a:ea typeface="Cambria Math" panose="02040503050406030204" pitchFamily="18" charset="0"/>
                              </a:rPr>
                            </m:ctrlPr>
                          </m:radPr>
                          <m:deg/>
                          <m:e>
                            <m:r>
                              <a:rPr lang="en-IN" b="0" i="1" dirty="0" smtClean="0">
                                <a:latin typeface="Cambria Math" panose="02040503050406030204" pitchFamily="18" charset="0"/>
                                <a:ea typeface="Cambria Math" panose="02040503050406030204" pitchFamily="18" charset="0"/>
                              </a:rPr>
                              <m:t>2</m:t>
                            </m:r>
                            <m:r>
                              <a:rPr lang="en-IN" b="0" i="1" dirty="0" smtClean="0">
                                <a:latin typeface="Cambria Math" panose="02040503050406030204" pitchFamily="18" charset="0"/>
                                <a:ea typeface="Cambria Math" panose="02040503050406030204" pitchFamily="18" charset="0"/>
                              </a:rPr>
                              <m:t>𝜋</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e>
                        </m:rad>
                      </m:den>
                    </m:f>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exp</m:t>
                        </m:r>
                      </m:fName>
                      <m:e>
                        <m:d>
                          <m:dPr>
                            <m:ctrlPr>
                              <a:rPr lang="en-IN" b="0" i="1" dirty="0" smtClean="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𝜇</m:t>
                                    </m:r>
                                  </m:e>
                                  <m:sup>
                                    <m:r>
                                      <a:rPr lang="en-IN" b="0" i="1" dirty="0" smtClean="0">
                                        <a:latin typeface="Cambria Math" panose="02040503050406030204" pitchFamily="18" charset="0"/>
                                        <a:ea typeface="Cambria Math" panose="02040503050406030204" pitchFamily="18" charset="0"/>
                                      </a:rPr>
                                      <m:t>2</m:t>
                                    </m:r>
                                  </m:sup>
                                </m:sSup>
                              </m:num>
                              <m:den>
                                <m:r>
                                  <a:rPr lang="en-IN" b="0" i="1" dirty="0" smtClean="0">
                                    <a:latin typeface="Cambria Math" panose="02040503050406030204" pitchFamily="18" charset="0"/>
                                    <a:ea typeface="Cambria Math" panose="02040503050406030204" pitchFamily="18" charset="0"/>
                                  </a:rPr>
                                  <m:t>2</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𝜎</m:t>
                                    </m:r>
                                  </m:e>
                                  <m:sup>
                                    <m:r>
                                      <a:rPr lang="en-IN" b="0" i="1" dirty="0" smtClean="0">
                                        <a:latin typeface="Cambria Math" panose="02040503050406030204" pitchFamily="18" charset="0"/>
                                        <a:ea typeface="Cambria Math" panose="02040503050406030204" pitchFamily="18" charset="0"/>
                                      </a:rPr>
                                      <m:t>2</m:t>
                                    </m:r>
                                  </m:sup>
                                </m:sSup>
                              </m:den>
                            </m:f>
                          </m:e>
                        </m:d>
                      </m:e>
                    </m:func>
                  </m:oMath>
                </a14:m>
                <a:endParaRPr lang="en-IN" dirty="0" smtClean="0"/>
              </a:p>
              <a:p>
                <a:r>
                  <a:rPr lang="en-IN" dirty="0" smtClean="0"/>
                  <a:t>MAP: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r>
                              <a:rPr lang="en-IN" i="1" dirty="0">
                                <a:latin typeface="Cambria Math" panose="02040503050406030204" pitchFamily="18" charset="0"/>
                                <a:ea typeface="Cambria Math" panose="02040503050406030204" pitchFamily="18" charset="0"/>
                              </a:rPr>
                              <m:t>−</m:t>
                            </m:r>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ln</m:t>
                                </m:r>
                              </m:fName>
                              <m:e>
                                <m:r>
                                  <a:rPr lang="en-IN" i="1" dirty="0">
                                    <a:latin typeface="Cambria Math" panose="02040503050406030204" pitchFamily="18" charset="0"/>
                                    <a:ea typeface="Cambria Math" panose="02040503050406030204" pitchFamily="18" charset="0"/>
                                  </a:rPr>
                                  <m:t>ℙ</m:t>
                                </m:r>
                                <m:d>
                                  <m:dPr>
                                    <m:begChr m:val="["/>
                                    <m:endChr m:val="]"/>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𝜇</m:t>
                                    </m:r>
                                  </m:e>
                                </m:d>
                              </m:e>
                            </m:func>
                            <m:r>
                              <a:rPr lang="en-IN"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1</m:t>
                                </m:r>
                              </m:num>
                              <m:den>
                                <m:r>
                                  <a:rPr lang="en-IN" i="1" dirty="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i="1" dirty="0" smtClean="0">
                  <a:latin typeface="Cambria Math" panose="02040503050406030204" pitchFamily="18" charset="0"/>
                  <a:ea typeface="Cambria Math" panose="02040503050406030204" pitchFamily="18" charset="0"/>
                </a:endParaRPr>
              </a:p>
              <a:p>
                <a14:m>
                  <m:oMath xmlns:m="http://schemas.openxmlformats.org/officeDocument/2006/math">
                    <m:r>
                      <a:rPr lang="en-IN" b="0" i="1" smtClean="0">
                        <a:latin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ea typeface="Cambria Math" panose="02040503050406030204" pitchFamily="18" charset="0"/>
                                  </a:rPr>
                                </m:ctrlPr>
                              </m:fPr>
                              <m:num>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𝜇</m:t>
                                    </m:r>
                                  </m:e>
                                  <m:sup>
                                    <m:r>
                                      <a:rPr lang="en-IN" i="1" dirty="0">
                                        <a:latin typeface="Cambria Math" panose="02040503050406030204" pitchFamily="18" charset="0"/>
                                        <a:ea typeface="Cambria Math" panose="02040503050406030204" pitchFamily="18" charset="0"/>
                                      </a:rPr>
                                      <m:t>2</m:t>
                                    </m:r>
                                  </m:sup>
                                </m:sSup>
                              </m:num>
                              <m:den>
                                <m:sSup>
                                  <m:sSupPr>
                                    <m:ctrlPr>
                                      <a:rPr lang="en-IN" i="1" dirty="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2</m:t>
                                    </m:r>
                                    <m:r>
                                      <a:rPr lang="en-IN" i="1" dirty="0">
                                        <a:latin typeface="Cambria Math" panose="02040503050406030204" pitchFamily="18" charset="0"/>
                                        <a:ea typeface="Cambria Math" panose="02040503050406030204" pitchFamily="18" charset="0"/>
                                      </a:rPr>
                                      <m:t>𝜎</m:t>
                                    </m:r>
                                  </m:e>
                                  <m:sup>
                                    <m:r>
                                      <a:rPr lang="en-IN" i="1" dirty="0">
                                        <a:latin typeface="Cambria Math" panose="02040503050406030204" pitchFamily="18" charset="0"/>
                                        <a:ea typeface="Cambria Math" panose="02040503050406030204" pitchFamily="18" charset="0"/>
                                      </a:rPr>
                                      <m:t>2</m:t>
                                    </m:r>
                                  </m:sup>
                                </m:sSup>
                              </m:den>
                            </m:f>
                            <m:r>
                              <a:rPr lang="en-IN" i="1" dirty="0">
                                <a:latin typeface="Cambria Math" panose="02040503050406030204" pitchFamily="18" charset="0"/>
                                <a:ea typeface="Cambria Math" panose="02040503050406030204" pitchFamily="18" charset="0"/>
                              </a:rPr>
                              <m:t>+</m:t>
                            </m:r>
                            <m:f>
                              <m:fPr>
                                <m:ctrlPr>
                                  <a:rPr lang="en-IN" b="0" i="1" dirty="0" smtClean="0">
                                    <a:latin typeface="Cambria Math" panose="02040503050406030204" pitchFamily="18" charset="0"/>
                                    <a:ea typeface="Cambria Math" panose="02040503050406030204" pitchFamily="18" charset="0"/>
                                  </a:rPr>
                                </m:ctrlPr>
                              </m:fPr>
                              <m:num>
                                <m:r>
                                  <a:rPr lang="en-IN" b="0" i="1" dirty="0" smtClean="0">
                                    <a:latin typeface="Cambria Math" panose="02040503050406030204" pitchFamily="18" charset="0"/>
                                    <a:ea typeface="Cambria Math" panose="02040503050406030204" pitchFamily="18" charset="0"/>
                                  </a:rPr>
                                  <m:t>1</m:t>
                                </m:r>
                              </m:num>
                              <m:den>
                                <m:r>
                                  <a:rPr lang="en-IN" b="0" i="1" dirty="0" smtClean="0">
                                    <a:latin typeface="Cambria Math" panose="02040503050406030204" pitchFamily="18" charset="0"/>
                                    <a:ea typeface="Cambria Math" panose="02040503050406030204" pitchFamily="18" charset="0"/>
                                  </a:rPr>
                                  <m:t>2</m:t>
                                </m:r>
                              </m:den>
                            </m:f>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r>
                      <a:rPr lang="en-IN" b="0" i="1" smtClean="0">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min</m:t>
                                </m:r>
                              </m:e>
                              <m:lim>
                                <m:r>
                                  <a:rPr lang="en-IN" i="1">
                                    <a:latin typeface="Cambria Math" panose="02040503050406030204" pitchFamily="18" charset="0"/>
                                  </a:rPr>
                                  <m:t>𝜇</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ℝ</m:t>
                                </m:r>
                              </m:lim>
                            </m:limLow>
                          </m:fName>
                          <m:e>
                            <m:f>
                              <m:fPr>
                                <m:ctrlPr>
                                  <a:rPr lang="en-IN" i="1" dirty="0">
                                    <a:latin typeface="Cambria Math" panose="02040503050406030204" pitchFamily="18" charset="0"/>
                                    <a:ea typeface="Cambria Math" panose="02040503050406030204" pitchFamily="18" charset="0"/>
                                  </a:rPr>
                                </m:ctrlPr>
                              </m:fPr>
                              <m:num>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𝜇</m:t>
                                    </m:r>
                                  </m:e>
                                  <m:sup>
                                    <m:r>
                                      <a:rPr lang="en-IN" i="1" dirty="0">
                                        <a:latin typeface="Cambria Math" panose="02040503050406030204" pitchFamily="18" charset="0"/>
                                        <a:ea typeface="Cambria Math" panose="02040503050406030204" pitchFamily="18" charset="0"/>
                                      </a:rPr>
                                      <m:t>2</m:t>
                                    </m:r>
                                  </m:sup>
                                </m:sSup>
                              </m:num>
                              <m:den>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𝜎</m:t>
                                    </m:r>
                                  </m:e>
                                  <m:sup>
                                    <m:r>
                                      <a:rPr lang="en-IN" i="1" dirty="0">
                                        <a:latin typeface="Cambria Math" panose="02040503050406030204" pitchFamily="18" charset="0"/>
                                        <a:ea typeface="Cambria Math" panose="02040503050406030204" pitchFamily="18" charset="0"/>
                                      </a:rPr>
                                      <m:t>2</m:t>
                                    </m:r>
                                  </m:sup>
                                </m:sSup>
                              </m:den>
                            </m:f>
                            <m:r>
                              <a:rPr lang="en-IN" i="1" dirty="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rPr>
                                </m:ctrlPr>
                              </m:naryPr>
                              <m:sub>
                                <m:r>
                                  <m:rPr>
                                    <m:brk m:alnAt="25"/>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e>
                                  <m:sup>
                                    <m:r>
                                      <a:rPr lang="en-IN" i="1">
                                        <a:latin typeface="Cambria Math" panose="02040503050406030204" pitchFamily="18" charset="0"/>
                                        <a:ea typeface="Cambria Math" panose="02040503050406030204" pitchFamily="18" charset="0"/>
                                      </a:rPr>
                                      <m:t>2</m:t>
                                    </m:r>
                                  </m:sup>
                                </m:sSup>
                              </m:e>
                            </m:nary>
                          </m:e>
                        </m:func>
                      </m:e>
                    </m:func>
                  </m:oMath>
                </a14:m>
                <a:endParaRPr lang="en-IN" dirty="0" smtClean="0"/>
              </a:p>
              <a:p>
                <a:r>
                  <a:rPr lang="en-IN" dirty="0" smtClean="0"/>
                  <a:t>Thus, a Gaussian prior gave us L2 regularization!</a:t>
                </a:r>
              </a:p>
              <a:p>
                <a:pPr lvl="2"/>
                <a:r>
                  <a:rPr lang="en-IN" b="1" dirty="0" smtClean="0"/>
                  <a:t>Note</a:t>
                </a:r>
                <a:r>
                  <a:rPr lang="en-IN" dirty="0" smtClean="0"/>
                  <a:t>: </a:t>
                </a:r>
                <a14:m>
                  <m:oMath xmlns:m="http://schemas.openxmlformats.org/officeDocument/2006/math">
                    <m:r>
                      <a:rPr lang="en-IN" b="0" i="1" smtClean="0">
                        <a:latin typeface="Cambria Math" panose="02040503050406030204" pitchFamily="18" charset="0"/>
                      </a:rPr>
                      <m:t>𝜎</m:t>
                    </m:r>
                  </m:oMath>
                </a14:m>
                <a:r>
                  <a:rPr lang="en-IN" dirty="0" smtClean="0"/>
                  <a:t> effecitely dictates the regularization constant – not useless!!</a:t>
                </a:r>
              </a:p>
              <a:p>
                <a:pPr lvl="2"/>
                <a:r>
                  <a:rPr lang="en-IN" b="1" dirty="0" smtClean="0"/>
                  <a:t>Note</a:t>
                </a:r>
                <a:r>
                  <a:rPr lang="en-IN" dirty="0" smtClean="0"/>
                  <a:t>: this is basically ridge regression except in one dimension!!</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946722"/>
              </a:xfrm>
              <a:blipFill>
                <a:blip r:embed="rId2"/>
                <a:stretch>
                  <a:fillRect l="-578" t="-24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9301" y="36190"/>
            <a:ext cx="1844381" cy="1844381"/>
          </a:xfrm>
          <a:prstGeom prst="rect">
            <a:avLst/>
          </a:prstGeom>
        </p:spPr>
      </p:pic>
      <p:sp>
        <p:nvSpPr>
          <p:cNvPr id="7" name="Rectangular Callout 6"/>
          <p:cNvSpPr/>
          <p:nvPr/>
        </p:nvSpPr>
        <p:spPr>
          <a:xfrm>
            <a:off x="4245610" y="189984"/>
            <a:ext cx="5892516" cy="1046488"/>
          </a:xfrm>
          <a:prstGeom prst="wedgeRectCallout">
            <a:avLst>
              <a:gd name="adj1" fmla="val 58900"/>
              <a:gd name="adj2" fmla="val 457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Similarly, had we used a Laplacian prior, we would have obtained L1 regularization instead</a:t>
            </a:r>
            <a:endParaRPr lang="en-IN" sz="2400" dirty="0">
              <a:solidFill>
                <a:schemeClr val="tx1"/>
              </a:solidFill>
              <a:latin typeface="+mj-lt"/>
            </a:endParaRPr>
          </a:p>
        </p:txBody>
      </p:sp>
      <p:grpSp>
        <p:nvGrpSpPr>
          <p:cNvPr id="8" name="Group 7"/>
          <p:cNvGrpSpPr/>
          <p:nvPr/>
        </p:nvGrpSpPr>
        <p:grpSpPr>
          <a:xfrm>
            <a:off x="10138126" y="2311905"/>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ular Callout 13"/>
          <p:cNvSpPr/>
          <p:nvPr/>
        </p:nvSpPr>
        <p:spPr>
          <a:xfrm>
            <a:off x="2877256" y="2221905"/>
            <a:ext cx="7122260" cy="1242053"/>
          </a:xfrm>
          <a:prstGeom prst="wedgeRectCallout">
            <a:avLst>
              <a:gd name="adj1" fmla="val 60624"/>
              <a:gd name="adj2" fmla="val 501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regularization constant is dictated by the strength of the regularization. </a:t>
            </a:r>
            <a:r>
              <a:rPr lang="en-US" sz="2400" dirty="0">
                <a:solidFill>
                  <a:schemeClr val="tx1"/>
                </a:solidFill>
                <a:latin typeface="+mj-lt"/>
              </a:rPr>
              <a:t>Be careful not to have strong priors (uninformed </a:t>
            </a:r>
            <a:r>
              <a:rPr lang="en-US" sz="2400" dirty="0" smtClean="0">
                <a:solidFill>
                  <a:schemeClr val="tx1"/>
                </a:solidFill>
                <a:latin typeface="+mj-lt"/>
              </a:rPr>
              <a:t>strong </a:t>
            </a:r>
            <a:r>
              <a:rPr lang="en-US" sz="2400" dirty="0">
                <a:solidFill>
                  <a:schemeClr val="tx1"/>
                </a:solidFill>
                <a:latin typeface="+mj-lt"/>
              </a:rPr>
              <a:t>opinions are bad </a:t>
            </a:r>
            <a:r>
              <a:rPr lang="en-US" sz="2400" dirty="0" smtClean="0">
                <a:solidFill>
                  <a:schemeClr val="tx1"/>
                </a:solidFill>
                <a:latin typeface="+mj-lt"/>
              </a:rPr>
              <a:t>in real </a:t>
            </a:r>
            <a:r>
              <a:rPr lang="en-US" sz="2400" dirty="0">
                <a:solidFill>
                  <a:schemeClr val="tx1"/>
                </a:solidFill>
                <a:latin typeface="+mj-lt"/>
              </a:rPr>
              <a:t>life </a:t>
            </a:r>
            <a:r>
              <a:rPr lang="en-US" sz="2400" dirty="0" smtClean="0">
                <a:solidFill>
                  <a:schemeClr val="tx1"/>
                </a:solidFill>
                <a:latin typeface="+mj-lt"/>
              </a:rPr>
              <a:t>too </a:t>
            </a:r>
            <a:r>
              <a:rPr lang="en-US" sz="2400" dirty="0" smtClean="0">
                <a:solidFill>
                  <a:schemeClr val="tx1"/>
                </a:solidFill>
                <a:latin typeface="+mj-lt"/>
                <a:sym typeface="Wingdings" panose="05000000000000000000" pitchFamily="2" charset="2"/>
              </a:rPr>
              <a:t></a:t>
            </a:r>
            <a:r>
              <a:rPr lang="en-US" sz="2400" dirty="0" smtClean="0">
                <a:solidFill>
                  <a:schemeClr val="tx1"/>
                </a:solidFill>
                <a:latin typeface="+mj-lt"/>
              </a:rPr>
              <a:t>)</a:t>
            </a:r>
            <a:endParaRPr lang="en-IN" sz="2400" dirty="0">
              <a:solidFill>
                <a:schemeClr val="tx1"/>
              </a:solidFill>
              <a:latin typeface="+mj-lt"/>
            </a:endParaRPr>
          </a:p>
        </p:txBody>
      </p:sp>
    </p:spTree>
    <p:extLst>
      <p:ext uri="{BB962C8B-B14F-4D97-AF65-F5344CB8AC3E}">
        <p14:creationId xmlns:p14="http://schemas.microsoft.com/office/powerpoint/2010/main" val="291026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Random vectors can be thought of as simply a collection of random variables arranged in an array </a:t>
                </a:r>
                <a14:m>
                  <m:oMath xmlns:m="http://schemas.openxmlformats.org/officeDocument/2006/math">
                    <m:r>
                      <a:rPr lang="en-IN" b="1" i="0" smtClean="0">
                        <a:latin typeface="Cambria Math" panose="02040503050406030204" pitchFamily="18" charset="0"/>
                      </a:rPr>
                      <m:t>𝐗</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e>
                        </m:d>
                      </m:e>
                      <m:sup>
                        <m:r>
                          <a:rPr lang="en-IN" b="0" i="1" smtClean="0">
                            <a:latin typeface="Cambria Math" panose="02040503050406030204" pitchFamily="18" charset="0"/>
                          </a:rPr>
                          <m:t>⊤</m:t>
                        </m:r>
                      </m:sup>
                    </m:sSup>
                  </m:oMath>
                </a14:m>
                <a:endParaRPr lang="en-IN" dirty="0" smtClean="0"/>
              </a:p>
              <a:p>
                <a:pPr lvl="2"/>
                <a:r>
                  <a:rPr lang="en-IN" dirty="0" smtClean="0"/>
                  <a:t>No restriction on the random variables being independent or uncorrelated</a:t>
                </a:r>
              </a:p>
              <a:p>
                <a:r>
                  <a:rPr lang="en-IN" dirty="0" smtClean="0"/>
                  <a:t>PMF/PDF of </a:t>
                </a:r>
                <a14:m>
                  <m:oMath xmlns:m="http://schemas.openxmlformats.org/officeDocument/2006/math">
                    <m:r>
                      <a:rPr lang="en-IN" b="1" i="0" smtClean="0">
                        <a:latin typeface="Cambria Math" panose="02040503050406030204" pitchFamily="18" charset="0"/>
                      </a:rPr>
                      <m:t>𝐗</m:t>
                    </m:r>
                  </m:oMath>
                </a14:m>
                <a:r>
                  <a:rPr lang="en-IN" dirty="0" smtClean="0"/>
                  <a:t> is simply the joint PMF/PDF of </a:t>
                </a:r>
                <a14:m>
                  <m:oMath xmlns:m="http://schemas.openxmlformats.org/officeDocument/2006/math">
                    <m:d>
                      <m:dPr>
                        <m:begChr m:val="{"/>
                        <m:endChr m:val="}"/>
                        <m:ctrlPr>
                          <a:rPr lang="en-IN" b="0" i="1" smtClean="0">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oMath>
                </a14:m>
                <a:endParaRPr lang="en-IN" dirty="0" smtClean="0"/>
              </a:p>
              <a:p>
                <a:r>
                  <a:rPr lang="en-IN" dirty="0" smtClean="0"/>
                  <a:t>Can talk about marginal/conditional </a:t>
                </a:r>
                <a:r>
                  <a:rPr lang="en-IN" dirty="0" err="1" smtClean="0"/>
                  <a:t>prob</a:t>
                </a:r>
                <a:r>
                  <a:rPr lang="en-IN" dirty="0" smtClean="0"/>
                  <a:t> among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oMath>
                </a14:m>
                <a:r>
                  <a:rPr lang="en-IN" dirty="0" smtClean="0"/>
                  <a:t> </a:t>
                </a:r>
              </a:p>
              <a:p>
                <a:pPr lvl="2"/>
                <a:r>
                  <a:rPr lang="en-IN" dirty="0" smtClean="0"/>
                  <a:t>Think of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oMath>
                </a14:m>
                <a:r>
                  <a:rPr lang="en-IN" dirty="0" smtClean="0"/>
                  <a:t> as just a bunch of </a:t>
                </a:r>
                <a:r>
                  <a:rPr lang="en-IN" dirty="0" err="1" smtClean="0"/>
                  <a:t>r.v.s</a:t>
                </a:r>
                <a:endParaRPr lang="en-IN" dirty="0" smtClean="0"/>
              </a:p>
              <a:p>
                <a:pPr lvl="2"/>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5</m:t>
                            </m:r>
                          </m:sub>
                        </m:sSub>
                      </m:e>
                    </m:d>
                  </m:oMath>
                </a14:m>
                <a:endParaRPr lang="en-IN" b="0" dirty="0" smtClean="0">
                  <a:ea typeface="Cambria Math" panose="02040503050406030204" pitchFamily="18" charset="0"/>
                </a:endParaRPr>
              </a:p>
              <a:p>
                <a:r>
                  <a:rPr lang="en-IN" dirty="0" smtClean="0"/>
                  <a:t>Since </a:t>
                </a:r>
                <a:r>
                  <a:rPr lang="en-IN" dirty="0"/>
                  <a:t>PMF/PDF of </a:t>
                </a:r>
                <a14:m>
                  <m:oMath xmlns:m="http://schemas.openxmlformats.org/officeDocument/2006/math">
                    <m:r>
                      <a:rPr lang="en-IN" b="1">
                        <a:latin typeface="Cambria Math" panose="02040503050406030204" pitchFamily="18" charset="0"/>
                      </a:rPr>
                      <m:t>𝐗</m:t>
                    </m:r>
                  </m:oMath>
                </a14:m>
                <a:r>
                  <a:rPr lang="en-IN" dirty="0"/>
                  <a:t> is simply </a:t>
                </a:r>
                <a:r>
                  <a:rPr lang="en-IN" dirty="0" smtClean="0"/>
                  <a:t>a </a:t>
                </a:r>
                <a:r>
                  <a:rPr lang="en-IN" dirty="0"/>
                  <a:t>joint </a:t>
                </a:r>
                <a:r>
                  <a:rPr lang="en-IN" dirty="0" smtClean="0"/>
                  <a:t>PMF/PDF, all probability laws we learnt earlier continue to hold if we apply them correctly</a:t>
                </a:r>
              </a:p>
              <a:p>
                <a:pPr lvl="2"/>
                <a:r>
                  <a:rPr lang="en-IN" dirty="0" smtClean="0"/>
                  <a:t>Chain Rule, Sum Rule, Product Rule, Bayes Rule</a:t>
                </a:r>
              </a:p>
              <a:p>
                <a:pPr lvl="2"/>
                <a:r>
                  <a:rPr lang="en-IN" dirty="0" smtClean="0"/>
                  <a:t>Conditional/marginal variants of all these rules</a:t>
                </a:r>
              </a:p>
              <a:p>
                <a:pPr lvl="2"/>
                <a:endParaRPr lang="en-IN"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84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spTree>
    <p:extLst>
      <p:ext uri="{BB962C8B-B14F-4D97-AF65-F5344CB8AC3E}">
        <p14:creationId xmlns:p14="http://schemas.microsoft.com/office/powerpoint/2010/main" val="71633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5" cy="5746376"/>
              </a:xfrm>
            </p:spPr>
            <p:txBody>
              <a:bodyPr/>
              <a:lstStyle/>
              <a:p>
                <a:r>
                  <a:rPr lang="en-IN" dirty="0" smtClean="0"/>
                  <a:t>Expectation </a:t>
                </a:r>
                <a:r>
                  <a:rPr lang="en-IN" dirty="0"/>
                  <a:t>of a random variable is simply another vector (of same </a:t>
                </a:r>
                <a:r>
                  <a:rPr lang="en-IN" dirty="0" smtClean="0"/>
                  <a:t>dim) </a:t>
                </a:r>
                <a:r>
                  <a:rPr lang="en-IN" dirty="0"/>
                  <a:t>of the expectations of the individual random </a:t>
                </a:r>
                <a:r>
                  <a:rPr lang="en-IN" dirty="0" smtClean="0"/>
                  <a:t>variables</a:t>
                </a:r>
                <a:r>
                  <a:rPr lang="en-IN" dirty="0"/>
                  <a:t/>
                </a:r>
                <a:br>
                  <a:rPr lang="en-IN" dirty="0"/>
                </a:br>
                <a14:m>
                  <m:oMath xmlns:m="http://schemas.openxmlformats.org/officeDocument/2006/math">
                    <m:r>
                      <a:rPr lang="en-IN" b="1">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1</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2</m:t>
                                </m:r>
                              </m:sub>
                            </m:sSub>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𝑋</m:t>
                                </m:r>
                              </m:e>
                              <m:sub>
                                <m:r>
                                  <a:rPr lang="en-IN">
                                    <a:latin typeface="Cambria Math" panose="02040503050406030204" pitchFamily="18" charset="0"/>
                                    <a:ea typeface="Cambria Math" panose="02040503050406030204" pitchFamily="18" charset="0"/>
                                  </a:rPr>
                                  <m:t>𝑑</m:t>
                                </m:r>
                              </m:sub>
                            </m:sSub>
                          </m:e>
                        </m:d>
                      </m:e>
                      <m:sup>
                        <m:r>
                          <a:rPr lang="en-IN">
                            <a:latin typeface="Cambria Math" panose="02040503050406030204" pitchFamily="18" charset="0"/>
                            <a:ea typeface="Cambria Math" panose="02040503050406030204" pitchFamily="18" charset="0"/>
                          </a:rPr>
                          <m:t>⊤</m:t>
                        </m:r>
                      </m:sup>
                    </m:sSup>
                  </m:oMath>
                </a14:m>
                <a:endParaRPr lang="en-IN" dirty="0"/>
              </a:p>
              <a:p>
                <a:r>
                  <a:rPr lang="en-IN" dirty="0"/>
                  <a:t>Linearity of expectation continues to hold: if </a:t>
                </a:r>
                <a14:m>
                  <m:oMath xmlns:m="http://schemas.openxmlformats.org/officeDocument/2006/math">
                    <m:r>
                      <a:rPr lang="en-IN" b="1" i="0">
                        <a:latin typeface="Cambria Math" panose="02040503050406030204" pitchFamily="18" charset="0"/>
                      </a:rPr>
                      <m:t>𝐗</m:t>
                    </m:r>
                    <m:r>
                      <a:rPr lang="en-IN">
                        <a:latin typeface="Cambria Math" panose="02040503050406030204" pitchFamily="18" charset="0"/>
                      </a:rPr>
                      <m:t>,</m:t>
                    </m:r>
                    <m:r>
                      <a:rPr lang="en-IN" b="1" i="0">
                        <a:latin typeface="Cambria Math" panose="02040503050406030204" pitchFamily="18" charset="0"/>
                      </a:rPr>
                      <m:t>𝐘</m:t>
                    </m:r>
                  </m:oMath>
                </a14:m>
                <a:r>
                  <a:rPr lang="en-IN" b="1" i="0" dirty="0"/>
                  <a:t> </a:t>
                </a:r>
                <a:r>
                  <a:rPr lang="en-IN" i="0" dirty="0"/>
                  <a:t>any two vector </a:t>
                </a:r>
                <a:r>
                  <a:rPr lang="en-IN" i="0" dirty="0" err="1"/>
                  <a:t>r.v</a:t>
                </a:r>
                <a:r>
                  <a:rPr lang="en-IN" i="0" dirty="0"/>
                  <a:t>. (not necessarily independent, then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i="0">
                            <a:latin typeface="Cambria Math" panose="02040503050406030204" pitchFamily="18" charset="0"/>
                            <a:ea typeface="Cambria Math" panose="02040503050406030204" pitchFamily="18" charset="0"/>
                          </a:rPr>
                          <m:t>𝐘</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r>
                      <a:rPr lang="en-IN" b="1" i="0">
                        <a:latin typeface="Cambria Math" panose="02040503050406030204" pitchFamily="18" charset="0"/>
                        <a:ea typeface="Cambria Math" panose="02040503050406030204" pitchFamily="18" charset="0"/>
                      </a:rPr>
                      <m:t>𝐘</m:t>
                    </m:r>
                  </m:oMath>
                </a14:m>
                <a:endParaRPr lang="en-IN" b="1" i="0" dirty="0" smtClean="0"/>
              </a:p>
              <a:p>
                <a:r>
                  <a:rPr lang="en-IN" b="1" dirty="0" smtClean="0"/>
                  <a:t>Scaling Rule</a:t>
                </a:r>
                <a:r>
                  <a:rPr lang="en-IN" dirty="0" smtClean="0"/>
                  <a:t>: If </a:t>
                </a:r>
                <a14:m>
                  <m:oMath xmlns:m="http://schemas.openxmlformats.org/officeDocument/2006/math">
                    <m:r>
                      <a:rPr lang="en-IN" b="0" i="1" smtClean="0">
                        <a:latin typeface="Cambria Math" panose="02040503050406030204" pitchFamily="18" charset="0"/>
                      </a:rPr>
                      <m:t>𝑐</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i="0" dirty="0" smtClean="0"/>
                  <a:t> is a constant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𝑐</m:t>
                        </m:r>
                        <m:r>
                          <a:rPr lang="en-IN" b="0"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𝑐</m:t>
                    </m:r>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r>
                  <a:rPr lang="en-IN" b="1" i="0" dirty="0" smtClean="0"/>
                  <a:t>Dot Product Rule</a:t>
                </a:r>
                <a:r>
                  <a:rPr lang="en-IN" i="0" dirty="0" smtClean="0"/>
                  <a:t>: If </a:t>
                </a:r>
                <a14:m>
                  <m:oMath xmlns:m="http://schemas.openxmlformats.org/officeDocument/2006/math">
                    <m:r>
                      <a:rPr lang="en-IN" b="1" i="0" smtClean="0">
                        <a:latin typeface="Cambria Math" panose="02040503050406030204" pitchFamily="18" charset="0"/>
                      </a:rPr>
                      <m:t>𝐚</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i="0" dirty="0" smtClean="0"/>
                  <a:t> is a constant vector, then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𝐚</m:t>
                            </m:r>
                          </m:e>
                          <m:sup>
                            <m:r>
                              <a:rPr lang="en-IN" b="0" i="1" smtClean="0">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pPr lvl="2"/>
                <a:r>
                  <a:rPr lang="en-IN" b="1" dirty="0" smtClean="0"/>
                  <a:t>Proof</a:t>
                </a:r>
                <a:r>
                  <a:rPr lang="en-IN" dirty="0" smtClean="0"/>
                  <a:t>: </a:t>
                </a:r>
                <a14:m>
                  <m:oMath xmlns:m="http://schemas.openxmlformats.org/officeDocument/2006/math">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nary>
                          <m:naryPr>
                            <m:chr m:val="∑"/>
                            <m:limLoc m:val="subSup"/>
                            <m:ctrlPr>
                              <a:rPr lang="en-IN"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𝑎</m:t>
                                </m:r>
                              </m:e>
                              <m:sub>
                                <m:r>
                                  <a:rPr lang="en-IN" b="0" i="1" smtClean="0">
                                    <a:latin typeface="Cambria Math" panose="02040503050406030204" pitchFamily="18" charset="0"/>
                                    <a:ea typeface="Cambria Math" panose="02040503050406030204" pitchFamily="18" charset="0"/>
                                  </a:rPr>
                                  <m:t>𝑖</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𝑖</m:t>
                                </m:r>
                              </m:sub>
                            </m:sSub>
                          </m:e>
                        </m:nary>
                      </m:e>
                    </m:d>
                    <m:r>
                      <a:rPr lang="en-IN" b="1"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r>
                          <a:rPr lang="en-IN" b="1">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𝑑</m:t>
                        </m:r>
                      </m:sup>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𝑎</m:t>
                            </m:r>
                          </m:e>
                          <m:sub>
                            <m:r>
                              <a:rPr lang="en-IN" i="1">
                                <a:latin typeface="Cambria Math" panose="02040503050406030204" pitchFamily="18" charset="0"/>
                                <a:ea typeface="Cambria Math" panose="02040503050406030204" pitchFamily="18" charset="0"/>
                              </a:rPr>
                              <m:t>𝑖</m:t>
                            </m:r>
                          </m:sub>
                        </m:sSub>
                        <m:r>
                          <a:rPr lang="en-IN" b="1"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𝑖</m:t>
                                </m:r>
                              </m:sub>
                            </m:sSub>
                          </m:e>
                        </m:d>
                      </m:e>
                    </m:nary>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r>
                  <a:rPr lang="en-IN" b="1" dirty="0" smtClean="0"/>
                  <a:t>Matrix Product Rule</a:t>
                </a:r>
                <a:r>
                  <a:rPr lang="en-IN" dirty="0" smtClean="0"/>
                  <a:t>: If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i="0" dirty="0" smtClean="0"/>
                  <a:t> is a constant matrix then</a:t>
                </a:r>
                <a:br>
                  <a:rPr lang="en-IN" i="0"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i="0" smtClean="0">
                            <a:latin typeface="Cambria Math" panose="02040503050406030204" pitchFamily="18" charset="0"/>
                            <a:ea typeface="Cambria Math" panose="02040503050406030204" pitchFamily="18" charset="0"/>
                          </a:rPr>
                          <m:t>𝐗</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endParaRPr lang="en-IN" i="0" dirty="0" smtClean="0"/>
              </a:p>
              <a:p>
                <a:pPr lvl="2"/>
                <a:r>
                  <a:rPr lang="en-IN" b="1" dirty="0" smtClean="0"/>
                  <a:t>Proof</a:t>
                </a:r>
                <a:r>
                  <a:rPr lang="en-IN" dirty="0" smtClean="0"/>
                  <a:t>: Use Dot Product Rule </a:t>
                </a:r>
                <a14:m>
                  <m:oMath xmlns:m="http://schemas.openxmlformats.org/officeDocument/2006/math">
                    <m:r>
                      <a:rPr lang="en-IN" b="0" i="1" smtClean="0">
                        <a:latin typeface="Cambria Math" panose="02040503050406030204" pitchFamily="18" charset="0"/>
                      </a:rPr>
                      <m:t>𝑛</m:t>
                    </m:r>
                  </m:oMath>
                </a14:m>
                <a:r>
                  <a:rPr lang="en-IN" dirty="0" smtClean="0"/>
                  <a:t> times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a:p>
        </p:txBody>
      </p:sp>
    </p:spTree>
    <p:extLst>
      <p:ext uri="{BB962C8B-B14F-4D97-AF65-F5344CB8AC3E}">
        <p14:creationId xmlns:p14="http://schemas.microsoft.com/office/powerpoint/2010/main" val="330434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Mode easy to define: </a:t>
                </a:r>
                <a14:m>
                  <m:oMath xmlns:m="http://schemas.openxmlformats.org/officeDocument/2006/math">
                    <m:func>
                      <m:funcPr>
                        <m:ctrlPr>
                          <a:rPr lang="en-IN" i="1">
                            <a:latin typeface="Cambria Math" panose="02040503050406030204" pitchFamily="18" charset="0"/>
                          </a:rPr>
                        </m:ctrlPr>
                      </m:funcPr>
                      <m:fName>
                        <m:r>
                          <m:rPr>
                            <m:sty m:val="p"/>
                          </m:rPr>
                          <a:rPr lang="en-IN">
                            <a:latin typeface="Cambria Math" panose="02040503050406030204" pitchFamily="18" charset="0"/>
                          </a:rPr>
                          <m:t>arg</m:t>
                        </m:r>
                      </m:fName>
                      <m:e>
                        <m:func>
                          <m:funcPr>
                            <m:ctrlPr>
                              <a:rPr lang="en-IN" i="1">
                                <a:latin typeface="Cambria Math" panose="02040503050406030204" pitchFamily="18" charset="0"/>
                              </a:rPr>
                            </m:ctrlPr>
                          </m:funcPr>
                          <m:fName>
                            <m:limLow>
                              <m:limLowPr>
                                <m:ctrlPr>
                                  <a:rPr lang="en-IN" i="1">
                                    <a:latin typeface="Cambria Math" panose="02040503050406030204" pitchFamily="18" charset="0"/>
                                  </a:rPr>
                                </m:ctrlPr>
                              </m:limLowPr>
                              <m:e>
                                <m:r>
                                  <m:rPr>
                                    <m:sty m:val="p"/>
                                  </m:rPr>
                                  <a:rPr lang="en-IN">
                                    <a:latin typeface="Cambria Math" panose="02040503050406030204" pitchFamily="18" charset="0"/>
                                  </a:rPr>
                                  <m:t>max</m:t>
                                </m:r>
                              </m:e>
                              <m:lim>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lim>
                            </m:limLow>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func>
                      </m:e>
                    </m:func>
                  </m:oMath>
                </a14:m>
                <a:endParaRPr lang="en-IN" dirty="0"/>
              </a:p>
              <a:p>
                <a:r>
                  <a:rPr lang="en-IN" dirty="0"/>
                  <a:t>Median not easy to define – no unique definition</a:t>
                </a:r>
              </a:p>
              <a:p>
                <a:pPr lvl="2"/>
                <a:r>
                  <a:rPr lang="en-IN" b="1" dirty="0"/>
                  <a:t>Definition 1</a:t>
                </a:r>
                <a:r>
                  <a:rPr lang="en-IN" dirty="0"/>
                  <a:t>: </a:t>
                </a:r>
                <a14:m>
                  <m:oMath xmlns:m="http://schemas.openxmlformats.org/officeDocument/2006/math">
                    <m:r>
                      <m:rPr>
                        <m:sty m:val="p"/>
                      </m:rPr>
                      <a:rPr lang="en-IN">
                        <a:latin typeface="Cambria Math" panose="02040503050406030204" pitchFamily="18" charset="0"/>
                      </a:rPr>
                      <m:t>med</m:t>
                    </m:r>
                    <m:d>
                      <m:dPr>
                        <m:ctrlPr>
                          <a:rPr lang="en-IN" i="1">
                            <a:latin typeface="Cambria Math" panose="02040503050406030204" pitchFamily="18" charset="0"/>
                          </a:rPr>
                        </m:ctrlPr>
                      </m:dPr>
                      <m:e>
                        <m:r>
                          <a:rPr lang="en-IN" b="1">
                            <a:latin typeface="Cambria Math" panose="02040503050406030204" pitchFamily="18" charset="0"/>
                          </a:rPr>
                          <m:t>𝐗</m:t>
                        </m:r>
                      </m:e>
                    </m:d>
                    <m:r>
                      <a:rPr lang="en-IN">
                        <a:latin typeface="Cambria Math" panose="02040503050406030204" pitchFamily="18" charset="0"/>
                      </a:rPr>
                      <m:t>=</m:t>
                    </m:r>
                    <m:sSup>
                      <m:sSupPr>
                        <m:ctrlPr>
                          <a:rPr lang="en-IN" i="1">
                            <a:latin typeface="Cambria Math" panose="02040503050406030204" pitchFamily="18" charset="0"/>
                          </a:rPr>
                        </m:ctrlPr>
                      </m:sSupPr>
                      <m:e>
                        <m:d>
                          <m:dPr>
                            <m:begChr m:val="["/>
                            <m:endChr m:val="]"/>
                            <m:ctrlPr>
                              <a:rPr lang="en-IN" i="1">
                                <a:latin typeface="Cambria Math" panose="02040503050406030204" pitchFamily="18" charset="0"/>
                              </a:rPr>
                            </m:ctrlPr>
                          </m:dPr>
                          <m:e>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1</m:t>
                                    </m:r>
                                  </m:sub>
                                </m:sSub>
                              </m:e>
                            </m:d>
                            <m:r>
                              <a:rPr lang="en-IN">
                                <a:latin typeface="Cambria Math" panose="02040503050406030204" pitchFamily="18" charset="0"/>
                              </a:rPr>
                              <m:t> ,</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2</m:t>
                                    </m:r>
                                  </m:sub>
                                </m:sSub>
                              </m:e>
                            </m:d>
                            <m:r>
                              <a:rPr lang="en-IN">
                                <a:latin typeface="Cambria Math" panose="02040503050406030204" pitchFamily="18" charset="0"/>
                              </a:rPr>
                              <m:t>,…,</m:t>
                            </m:r>
                            <m:r>
                              <m:rPr>
                                <m:sty m:val="p"/>
                              </m:rPr>
                              <a:rPr lang="en-IN">
                                <a:latin typeface="Cambria Math" panose="02040503050406030204" pitchFamily="18" charset="0"/>
                              </a:rPr>
                              <m:t>med</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a:latin typeface="Cambria Math" panose="02040503050406030204" pitchFamily="18" charset="0"/>
                                      </a:rPr>
                                      <m:t>𝑋</m:t>
                                    </m:r>
                                  </m:e>
                                  <m:sub>
                                    <m:r>
                                      <a:rPr lang="en-IN">
                                        <a:latin typeface="Cambria Math" panose="02040503050406030204" pitchFamily="18" charset="0"/>
                                      </a:rPr>
                                      <m:t>𝑑</m:t>
                                    </m:r>
                                  </m:sub>
                                </m:sSub>
                              </m:e>
                            </m:d>
                            <m:r>
                              <a:rPr lang="en-IN">
                                <a:latin typeface="Cambria Math" panose="02040503050406030204" pitchFamily="18" charset="0"/>
                              </a:rPr>
                              <m:t> </m:t>
                            </m:r>
                          </m:e>
                        </m:d>
                      </m:e>
                      <m:sup>
                        <m:r>
                          <a:rPr lang="en-IN">
                            <a:latin typeface="Cambria Math" panose="02040503050406030204" pitchFamily="18" charset="0"/>
                          </a:rPr>
                          <m:t>⊤</m:t>
                        </m:r>
                      </m:sup>
                    </m:sSup>
                  </m:oMath>
                </a14:m>
                <a:endParaRPr lang="en-IN" dirty="0"/>
              </a:p>
              <a:p>
                <a:pPr lvl="2"/>
                <a:r>
                  <a:rPr lang="en-IN" b="1" dirty="0"/>
                  <a:t>Definition 2</a:t>
                </a:r>
                <a:r>
                  <a:rPr lang="en-IN" dirty="0"/>
                  <a:t>: minimizer of absolute distance (in this case L1 norm)</a:t>
                </a:r>
                <a:br>
                  <a:rPr lang="en-IN" dirty="0"/>
                </a:br>
                <a14:m>
                  <m:oMath xmlns:m="http://schemas.openxmlformats.org/officeDocument/2006/math">
                    <m:r>
                      <m:rPr>
                        <m:sty m:val="p"/>
                      </m:rPr>
                      <a:rPr lang="en-IN" sz="3200" i="0">
                        <a:latin typeface="Cambria Math" panose="02040503050406030204" pitchFamily="18" charset="0"/>
                      </a:rPr>
                      <m:t>med</m:t>
                    </m:r>
                    <m:d>
                      <m:dPr>
                        <m:ctrlPr>
                          <a:rPr lang="en-IN" sz="3200" i="1">
                            <a:latin typeface="Cambria Math" panose="02040503050406030204" pitchFamily="18" charset="0"/>
                          </a:rPr>
                        </m:ctrlPr>
                      </m:dPr>
                      <m:e>
                        <m:r>
                          <a:rPr lang="en-IN" sz="3200" b="1" i="0">
                            <a:latin typeface="Cambria Math" panose="02040503050406030204" pitchFamily="18" charset="0"/>
                          </a:rPr>
                          <m:t>𝐗</m:t>
                        </m:r>
                      </m:e>
                    </m:d>
                    <m:r>
                      <a:rPr lang="en-IN" sz="3200">
                        <a:latin typeface="Cambria Math" panose="02040503050406030204" pitchFamily="18" charset="0"/>
                      </a:rPr>
                      <m:t>=</m:t>
                    </m:r>
                    <m:func>
                      <m:funcPr>
                        <m:ctrlPr>
                          <a:rPr lang="en-IN" sz="3200" i="1">
                            <a:latin typeface="Cambria Math" panose="02040503050406030204" pitchFamily="18" charset="0"/>
                            <a:ea typeface="Cambria Math" panose="02040503050406030204" pitchFamily="18" charset="0"/>
                          </a:rPr>
                        </m:ctrlPr>
                      </m:funcPr>
                      <m:fName>
                        <m:r>
                          <m:rPr>
                            <m:sty m:val="p"/>
                          </m:rPr>
                          <a:rPr lang="en-IN" sz="3200" i="0">
                            <a:latin typeface="Cambria Math" panose="02040503050406030204" pitchFamily="18" charset="0"/>
                            <a:ea typeface="Cambria Math" panose="02040503050406030204" pitchFamily="18" charset="0"/>
                          </a:rPr>
                          <m:t>arg</m:t>
                        </m:r>
                      </m:fName>
                      <m:e>
                        <m:func>
                          <m:funcPr>
                            <m:ctrlPr>
                              <a:rPr lang="en-IN" sz="3200" i="1">
                                <a:latin typeface="Cambria Math" panose="02040503050406030204" pitchFamily="18" charset="0"/>
                                <a:ea typeface="Cambria Math" panose="02040503050406030204" pitchFamily="18" charset="0"/>
                              </a:rPr>
                            </m:ctrlPr>
                          </m:funcPr>
                          <m:fName>
                            <m:limLow>
                              <m:limLowPr>
                                <m:ctrlPr>
                                  <a:rPr lang="en-IN" sz="3200" i="1">
                                    <a:latin typeface="Cambria Math" panose="02040503050406030204" pitchFamily="18" charset="0"/>
                                    <a:ea typeface="Cambria Math" panose="02040503050406030204" pitchFamily="18" charset="0"/>
                                  </a:rPr>
                                </m:ctrlPr>
                              </m:limLowPr>
                              <m:e>
                                <m:r>
                                  <m:rPr>
                                    <m:sty m:val="p"/>
                                  </m:rPr>
                                  <a:rPr lang="en-IN" sz="3200" i="0">
                                    <a:latin typeface="Cambria Math" panose="02040503050406030204" pitchFamily="18" charset="0"/>
                                    <a:ea typeface="Cambria Math" panose="02040503050406030204" pitchFamily="18" charset="0"/>
                                  </a:rPr>
                                  <m:t>min</m:t>
                                </m:r>
                              </m:e>
                              <m:lim>
                                <m:r>
                                  <a:rPr lang="en-IN" sz="3200" b="1" i="0">
                                    <a:latin typeface="Cambria Math" panose="02040503050406030204" pitchFamily="18" charset="0"/>
                                  </a:rPr>
                                  <m:t>𝐯</m:t>
                                </m:r>
                                <m:r>
                                  <a:rPr lang="en-IN" sz="3200">
                                    <a:latin typeface="Cambria Math" panose="02040503050406030204" pitchFamily="18" charset="0"/>
                                  </a:rPr>
                                  <m:t>∈</m:t>
                                </m:r>
                                <m:sSup>
                                  <m:sSupPr>
                                    <m:ctrlPr>
                                      <a:rPr lang="en-IN" sz="3200" i="1">
                                        <a:latin typeface="Cambria Math" panose="02040503050406030204" pitchFamily="18" charset="0"/>
                                        <a:ea typeface="Cambria Math" panose="02040503050406030204" pitchFamily="18" charset="0"/>
                                      </a:rPr>
                                    </m:ctrlPr>
                                  </m:sSupPr>
                                  <m:e>
                                    <m:r>
                                      <a:rPr lang="en-IN" sz="3200">
                                        <a:latin typeface="Cambria Math" panose="02040503050406030204" pitchFamily="18" charset="0"/>
                                        <a:ea typeface="Cambria Math" panose="02040503050406030204" pitchFamily="18" charset="0"/>
                                      </a:rPr>
                                      <m:t>ℝ</m:t>
                                    </m:r>
                                  </m:e>
                                  <m:sup>
                                    <m:r>
                                      <a:rPr lang="en-IN" sz="3200">
                                        <a:latin typeface="Cambria Math" panose="02040503050406030204" pitchFamily="18" charset="0"/>
                                        <a:ea typeface="Cambria Math" panose="02040503050406030204" pitchFamily="18" charset="0"/>
                                      </a:rPr>
                                      <m:t>𝑑</m:t>
                                    </m:r>
                                  </m:sup>
                                </m:sSup>
                              </m:lim>
                            </m:limLow>
                          </m:fName>
                          <m:e>
                            <m:r>
                              <a:rPr lang="en-IN" sz="3200">
                                <a:latin typeface="Cambria Math" panose="02040503050406030204" pitchFamily="18" charset="0"/>
                                <a:ea typeface="Cambria Math" panose="02040503050406030204" pitchFamily="18" charset="0"/>
                              </a:rPr>
                              <m:t>𝔼</m:t>
                            </m:r>
                            <m:d>
                              <m:dPr>
                                <m:begChr m:val="["/>
                                <m:endChr m:val="]"/>
                                <m:ctrlPr>
                                  <a:rPr lang="en-IN" sz="3200" i="1">
                                    <a:latin typeface="Cambria Math" panose="02040503050406030204" pitchFamily="18" charset="0"/>
                                    <a:ea typeface="Cambria Math" panose="02040503050406030204" pitchFamily="18" charset="0"/>
                                  </a:rPr>
                                </m:ctrlPr>
                              </m:dPr>
                              <m:e>
                                <m:sSub>
                                  <m:sSubPr>
                                    <m:ctrlPr>
                                      <a:rPr lang="en-IN" sz="3200" i="1">
                                        <a:latin typeface="Cambria Math" panose="02040503050406030204" pitchFamily="18" charset="0"/>
                                        <a:ea typeface="Cambria Math" panose="02040503050406030204" pitchFamily="18" charset="0"/>
                                      </a:rPr>
                                    </m:ctrlPr>
                                  </m:sSubPr>
                                  <m:e>
                                    <m:d>
                                      <m:dPr>
                                        <m:begChr m:val="‖"/>
                                        <m:endChr m:val="‖"/>
                                        <m:ctrlPr>
                                          <a:rPr lang="en-IN" sz="3200" i="1">
                                            <a:latin typeface="Cambria Math" panose="02040503050406030204" pitchFamily="18" charset="0"/>
                                            <a:ea typeface="Cambria Math" panose="02040503050406030204" pitchFamily="18" charset="0"/>
                                          </a:rPr>
                                        </m:ctrlPr>
                                      </m:dPr>
                                      <m:e>
                                        <m:r>
                                          <a:rPr lang="en-IN" sz="3200" b="1" i="0">
                                            <a:latin typeface="Cambria Math" panose="02040503050406030204" pitchFamily="18" charset="0"/>
                                            <a:ea typeface="Cambria Math" panose="02040503050406030204" pitchFamily="18" charset="0"/>
                                          </a:rPr>
                                          <m:t>𝐗</m:t>
                                        </m:r>
                                        <m:r>
                                          <a:rPr lang="en-IN" sz="3200">
                                            <a:latin typeface="Cambria Math" panose="02040503050406030204" pitchFamily="18" charset="0"/>
                                            <a:ea typeface="Cambria Math" panose="02040503050406030204" pitchFamily="18" charset="0"/>
                                          </a:rPr>
                                          <m:t>−</m:t>
                                        </m:r>
                                        <m:r>
                                          <a:rPr lang="en-IN" sz="3200" b="1" i="0">
                                            <a:latin typeface="Cambria Math" panose="02040503050406030204" pitchFamily="18" charset="0"/>
                                            <a:ea typeface="Cambria Math" panose="02040503050406030204" pitchFamily="18" charset="0"/>
                                          </a:rPr>
                                          <m:t>𝐯</m:t>
                                        </m:r>
                                      </m:e>
                                    </m:d>
                                  </m:e>
                                  <m:sub>
                                    <m:r>
                                      <a:rPr lang="en-IN" sz="3200" b="0" i="1" smtClean="0">
                                        <a:latin typeface="Cambria Math" panose="02040503050406030204" pitchFamily="18" charset="0"/>
                                        <a:ea typeface="Cambria Math" panose="02040503050406030204" pitchFamily="18" charset="0"/>
                                      </a:rPr>
                                      <m:t>2</m:t>
                                    </m:r>
                                  </m:sub>
                                </m:sSub>
                              </m:e>
                            </m:d>
                          </m:e>
                        </m:func>
                      </m:e>
                    </m:func>
                  </m:oMath>
                </a14:m>
                <a:endParaRPr lang="en-IN" dirty="0" smtClean="0"/>
              </a:p>
              <a:p>
                <a:r>
                  <a:rPr lang="en-IN" b="1" dirty="0" smtClean="0"/>
                  <a:t>Note</a:t>
                </a:r>
                <a:r>
                  <a:rPr lang="en-IN" dirty="0" smtClean="0"/>
                  <a:t>: even here we still have </a:t>
                </a:r>
                <a14:m>
                  <m:oMath xmlns:m="http://schemas.openxmlformats.org/officeDocument/2006/math">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r>
                      <a:rPr lang="en-IN" b="1" i="1" smtClean="0">
                        <a:latin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arg</m:t>
                        </m:r>
                      </m:fName>
                      <m:e>
                        <m:func>
                          <m:funcPr>
                            <m:ctrlPr>
                              <a:rPr lang="en-IN" i="1">
                                <a:latin typeface="Cambria Math" panose="02040503050406030204" pitchFamily="18" charset="0"/>
                                <a:ea typeface="Cambria Math" panose="02040503050406030204" pitchFamily="18" charset="0"/>
                              </a:rPr>
                            </m:ctrlPr>
                          </m:funcPr>
                          <m:fName>
                            <m:limLow>
                              <m:limLowPr>
                                <m:ctrlPr>
                                  <a:rPr lang="en-IN" i="1">
                                    <a:latin typeface="Cambria Math" panose="02040503050406030204" pitchFamily="18" charset="0"/>
                                    <a:ea typeface="Cambria Math" panose="02040503050406030204" pitchFamily="18" charset="0"/>
                                  </a:rPr>
                                </m:ctrlPr>
                              </m:limLowPr>
                              <m:e>
                                <m:r>
                                  <m:rPr>
                                    <m:sty m:val="p"/>
                                  </m:rPr>
                                  <a:rPr lang="en-IN">
                                    <a:latin typeface="Cambria Math" panose="02040503050406030204" pitchFamily="18" charset="0"/>
                                    <a:ea typeface="Cambria Math" panose="02040503050406030204" pitchFamily="18" charset="0"/>
                                  </a:rPr>
                                  <m:t>min</m:t>
                                </m:r>
                              </m:e>
                              <m:lim>
                                <m:r>
                                  <a:rPr lang="en-IN" b="1">
                                    <a:latin typeface="Cambria Math" panose="02040503050406030204" pitchFamily="18" charset="0"/>
                                  </a:rPr>
                                  <m:t>𝐯</m:t>
                                </m:r>
                                <m:r>
                                  <a:rPr lang="en-IN">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ℝ</m:t>
                                    </m:r>
                                  </m:e>
                                  <m:sup>
                                    <m:r>
                                      <a:rPr lang="en-IN">
                                        <a:latin typeface="Cambria Math" panose="02040503050406030204" pitchFamily="18" charset="0"/>
                                        <a:ea typeface="Cambria Math" panose="02040503050406030204" pitchFamily="18" charset="0"/>
                                      </a:rPr>
                                      <m:t>𝑑</m:t>
                                    </m:r>
                                  </m:sup>
                                </m:sSup>
                              </m:lim>
                            </m:limLow>
                          </m:fName>
                          <m:e>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e>
                    </m:func>
                  </m:oMath>
                </a14:m>
                <a:endParaRPr lang="en-IN" dirty="0" smtClean="0"/>
              </a:p>
              <a:p>
                <a:pPr lvl="2"/>
                <a:r>
                  <a:rPr lang="en-IN" b="1" dirty="0" smtClean="0"/>
                  <a:t>Proof</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𝐗</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𝐯</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r>
                      <a:rPr lang="en-IN" b="0" i="1" smtClean="0">
                        <a:latin typeface="Cambria Math" panose="02040503050406030204" pitchFamily="18" charset="0"/>
                        <a:ea typeface="Cambria Math" panose="02040503050406030204" pitchFamily="18" charset="0"/>
                      </a:rPr>
                      <m:t>−2⋅</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𝐯</m:t>
                        </m:r>
                      </m:e>
                      <m:sup>
                        <m:r>
                          <a:rPr lang="en-IN" b="0" i="1" smtClean="0">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e>
                    </m:d>
                  </m:oMath>
                </a14:m>
                <a:endParaRPr lang="en-IN" dirty="0" smtClean="0"/>
              </a:p>
              <a:p>
                <a:pPr lvl="2"/>
                <a:r>
                  <a:rPr lang="en-IN" dirty="0" smtClean="0"/>
                  <a:t>Taking derivative w.r.t </a:t>
                </a:r>
                <a14:m>
                  <m:oMath xmlns:m="http://schemas.openxmlformats.org/officeDocument/2006/math">
                    <m:r>
                      <a:rPr lang="en-IN" b="1" i="0" smtClean="0">
                        <a:latin typeface="Cambria Math" panose="02040503050406030204" pitchFamily="18" charset="0"/>
                      </a:rPr>
                      <m:t>𝐯</m:t>
                    </m:r>
                  </m:oMath>
                </a14:m>
                <a:r>
                  <a:rPr lang="en-IN" dirty="0" smtClean="0"/>
                  <a:t> and using first order optimality does the trick</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87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spTree>
    <p:extLst>
      <p:ext uri="{BB962C8B-B14F-4D97-AF65-F5344CB8AC3E}">
        <p14:creationId xmlns:p14="http://schemas.microsoft.com/office/powerpoint/2010/main" val="10163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Vectors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Since random vectors are a bunch of real valued </a:t>
                </a:r>
                <a:r>
                  <a:rPr lang="en-IN" dirty="0" err="1" smtClean="0"/>
                  <a:t>r.v.s</a:t>
                </a:r>
                <a:r>
                  <a:rPr lang="en-IN" dirty="0" smtClean="0"/>
                  <a:t>, to specify the variance of this collection, need to have all pairwise </a:t>
                </a:r>
                <a:r>
                  <a:rPr lang="en-IN" dirty="0" err="1" smtClean="0"/>
                  <a:t>covariances</a:t>
                </a:r>
                <a:endParaRPr lang="en-IN" dirty="0" smtClean="0"/>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m>
                              <m:mPr>
                                <m:mcs>
                                  <m:mc>
                                    <m:mcPr>
                                      <m:count m:val="3"/>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ea typeface="Cambria Math" panose="02040503050406030204" pitchFamily="18" charset="0"/>
                                    </a:rPr>
                                    <m:t>𝕍</m:t>
                                  </m:r>
                                  <m:sSub>
                                    <m:sSubPr>
                                      <m:ctrlPr>
                                        <a:rPr lang="en-IN" b="0" i="1" smtClean="0">
                                          <a:latin typeface="Cambria Math" panose="02040503050406030204" pitchFamily="18" charset="0"/>
                                          <a:ea typeface="Cambria Math" panose="02040503050406030204" pitchFamily="18" charset="0"/>
                                        </a:rPr>
                                      </m:ctrlPr>
                                    </m:sSubPr>
                                    <m:e>
                                      <m:r>
                                        <m:rPr>
                                          <m:brk m:alnAt="7"/>
                                        </m:rPr>
                                        <a:rPr lang="en-IN" b="0" i="1" smtClean="0">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1</m:t>
                                      </m:r>
                                    </m:sub>
                                  </m:sSub>
                                </m:e>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r>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e>
                                  </m:d>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i="1">
                                          <a:latin typeface="Cambria Math" panose="02040503050406030204" pitchFamily="18" charset="0"/>
                                          <a:ea typeface="Cambria Math" panose="02040503050406030204" pitchFamily="18" charset="0"/>
                                        </a:rPr>
                                        <m:t>1</m:t>
                                      </m:r>
                                    </m:sub>
                                  </m:sSub>
                                </m:e>
                                <m:e>
                                  <m:r>
                                    <a:rPr lang="en-IN" b="0" i="1" smtClean="0">
                                      <a:latin typeface="Cambria Math" panose="02040503050406030204" pitchFamily="18" charset="0"/>
                                    </a:rPr>
                                    <m:t>…</m:t>
                                  </m:r>
                                </m:e>
                              </m:mr>
                              <m:mr>
                                <m:e>
                                  <m:r>
                                    <a:rPr lang="en-IN" i="1" smtClean="0">
                                      <a:latin typeface="Cambria Math" panose="02040503050406030204" pitchFamily="18" charset="0"/>
                                    </a:rPr>
                                    <m:t>⋮</m:t>
                                  </m:r>
                                </m:e>
                                <m:e>
                                  <m:r>
                                    <a:rPr lang="en-IN" b="0" i="1" smtClean="0">
                                      <a:latin typeface="Cambria Math" panose="02040503050406030204" pitchFamily="18" charset="0"/>
                                    </a:rPr>
                                    <m:t>⋮</m:t>
                                  </m:r>
                                </m:e>
                                <m:e>
                                  <m:r>
                                    <a:rPr lang="en-IN" b="0" i="1" smtClean="0">
                                      <a:latin typeface="Cambria Math" panose="02040503050406030204" pitchFamily="18" charset="0"/>
                                    </a:rPr>
                                    <m:t>⋱</m:t>
                                  </m:r>
                                </m:e>
                              </m:mr>
                            </m:m>
                          </m:e>
                          <m:e>
                            <m:m>
                              <m:mPr>
                                <m:mcs>
                                  <m:mc>
                                    <m:mcPr>
                                      <m:count m:val="3"/>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e>
                                  </m:d>
                                </m:e>
                                <m:e>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𝑑</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e>
                                  </m:d>
                                </m:e>
                                <m:e>
                                  <m:r>
                                    <a:rPr lang="en-IN" b="0" i="1" smtClean="0">
                                      <a:latin typeface="Cambria Math" panose="02040503050406030204" pitchFamily="18" charset="0"/>
                                    </a:rPr>
                                    <m:t>…</m:t>
                                  </m:r>
                                </m:e>
                              </m:mr>
                            </m:m>
                          </m:e>
                        </m:eqArr>
                        <m:r>
                          <a:rPr lang="en-IN" b="0" i="1" smtClean="0">
                            <a:latin typeface="Cambria Math" panose="02040503050406030204" pitchFamily="18" charset="0"/>
                          </a:rPr>
                          <m:t>     </m:t>
                        </m:r>
                        <m:m>
                          <m:mPr>
                            <m:mcs>
                              <m:mc>
                                <m:mcPr>
                                  <m:count m:val="1"/>
                                  <m:mcJc m:val="center"/>
                                </m:mcPr>
                              </m:mc>
                            </m:mcs>
                            <m:ctrlPr>
                              <a:rPr lang="en-IN" b="0" i="1" smtClean="0">
                                <a:latin typeface="Cambria Math" panose="02040503050406030204" pitchFamily="18" charset="0"/>
                              </a:rPr>
                            </m:ctrlPr>
                          </m:mP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𝑑</m:t>
                                      </m:r>
                                    </m:sub>
                                  </m:sSub>
                                </m:e>
                              </m:d>
                            </m:e>
                          </m:mr>
                          <m:mr>
                            <m:e>
                              <m:r>
                                <m:rPr>
                                  <m:sty m:val="p"/>
                                </m:rPr>
                                <a:rPr lang="en-IN">
                                  <a:latin typeface="Cambria Math" panose="02040503050406030204" pitchFamily="18" charset="0"/>
                                </a:rPr>
                                <m:t>Cov</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𝑑</m:t>
                                      </m:r>
                                    </m:sub>
                                  </m:sSub>
                                </m:e>
                              </m:d>
                            </m:e>
                          </m:mr>
                          <m:mr>
                            <m:e>
                              <m:eqArr>
                                <m:eqArrPr>
                                  <m:ctrlPr>
                                    <a:rPr lang="en-IN" b="0" i="1" smtClean="0">
                                      <a:latin typeface="Cambria Math" panose="02040503050406030204" pitchFamily="18" charset="0"/>
                                    </a:rPr>
                                  </m:ctrlPr>
                                </m:eqArrPr>
                                <m:e>
                                  <m:r>
                                    <a:rPr lang="en-IN" b="0" i="1" smtClean="0">
                                      <a:latin typeface="Cambria Math" panose="02040503050406030204" pitchFamily="18" charset="0"/>
                                    </a:rPr>
                                    <m:t>⋮</m:t>
                                  </m:r>
                                </m:e>
                                <m:e>
                                  <m:r>
                                    <m:rPr>
                                      <m:brk m:alnAt="7"/>
                                    </m:rPr>
                                    <a:rPr lang="en-IN" i="1">
                                      <a:latin typeface="Cambria Math" panose="02040503050406030204" pitchFamily="18" charset="0"/>
                                      <a:ea typeface="Cambria Math" panose="02040503050406030204" pitchFamily="18" charset="0"/>
                                    </a:rPr>
                                    <m:t>𝕍</m:t>
                                  </m:r>
                                  <m:sSub>
                                    <m:sSubPr>
                                      <m:ctrlPr>
                                        <a:rPr lang="en-IN" i="1">
                                          <a:latin typeface="Cambria Math" panose="02040503050406030204" pitchFamily="18" charset="0"/>
                                          <a:ea typeface="Cambria Math" panose="02040503050406030204" pitchFamily="18" charset="0"/>
                                        </a:rPr>
                                      </m:ctrlPr>
                                    </m:sSubPr>
                                    <m:e>
                                      <m:r>
                                        <m:rPr>
                                          <m:brk m:alnAt="7"/>
                                        </m:rPr>
                                        <a:rPr lang="en-IN" i="1">
                                          <a:latin typeface="Cambria Math" panose="02040503050406030204" pitchFamily="18" charset="0"/>
                                          <a:ea typeface="Cambria Math" panose="02040503050406030204" pitchFamily="18" charset="0"/>
                                        </a:rPr>
                                        <m:t>𝑋</m:t>
                                      </m:r>
                                    </m:e>
                                    <m:sub>
                                      <m:r>
                                        <a:rPr lang="en-IN" b="0" i="1" smtClean="0">
                                          <a:latin typeface="Cambria Math" panose="02040503050406030204" pitchFamily="18" charset="0"/>
                                          <a:ea typeface="Cambria Math" panose="02040503050406030204" pitchFamily="18" charset="0"/>
                                        </a:rPr>
                                        <m:t>𝑑</m:t>
                                      </m:r>
                                    </m:sub>
                                  </m:sSub>
                                </m:e>
                              </m:eqArr>
                            </m:e>
                          </m:mr>
                        </m:m>
                      </m:e>
                    </m:d>
                  </m:oMath>
                </a14:m>
                <a:endParaRPr lang="en-IN" dirty="0" smtClean="0"/>
              </a:p>
              <a:p>
                <a:r>
                  <a:rPr lang="en-IN" dirty="0" smtClean="0"/>
                  <a:t>Another cute formula</a:t>
                </a:r>
              </a:p>
              <a:p>
                <a14:m>
                  <m:oMath xmlns:m="http://schemas.openxmlformats.org/officeDocument/2006/math">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d>
                      <m:dPr>
                        <m:begChr m:val="["/>
                        <m:endChr m:val="]"/>
                        <m:ctrlPr>
                          <a:rPr lang="en-IN" b="0" i="1" smtClean="0">
                            <a:latin typeface="Cambria Math" panose="02040503050406030204" pitchFamily="18" charset="0"/>
                            <a:ea typeface="Cambria Math" panose="02040503050406030204" pitchFamily="18" charset="0"/>
                          </a:rPr>
                        </m:ctrlPr>
                      </m:dPr>
                      <m:e>
                        <m:d>
                          <m:dPr>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i="0" smtClean="0">
                                <a:latin typeface="Cambria Math" panose="02040503050406030204" pitchFamily="18" charset="0"/>
                              </a:rPr>
                              <m:t>−</m:t>
                            </m:r>
                            <m:r>
                              <a:rPr lang="en-IN" b="1" i="0" smtClean="0">
                                <a:latin typeface="Cambria Math" panose="02040503050406030204" pitchFamily="18" charset="0"/>
                              </a:rPr>
                              <m:t>𝛍</m:t>
                            </m:r>
                          </m:e>
                        </m:d>
                        <m:sSup>
                          <m:sSupPr>
                            <m:ctrlPr>
                              <a:rPr lang="en-IN" b="0" i="1" smtClean="0">
                                <a:latin typeface="Cambria Math" panose="02040503050406030204" pitchFamily="18" charset="0"/>
                              </a:rPr>
                            </m:ctrlPr>
                          </m:sSupPr>
                          <m:e>
                            <m:d>
                              <m:dPr>
                                <m:ctrlPr>
                                  <a:rPr lang="en-IN" b="1" i="1" smtClean="0">
                                    <a:latin typeface="Cambria Math" panose="02040503050406030204" pitchFamily="18" charset="0"/>
                                  </a:rPr>
                                </m:ctrlPr>
                              </m:dPr>
                              <m:e>
                                <m:r>
                                  <a:rPr lang="en-IN" b="1">
                                    <a:latin typeface="Cambria Math" panose="02040503050406030204" pitchFamily="18" charset="0"/>
                                  </a:rPr>
                                  <m:t>𝐗</m:t>
                                </m:r>
                                <m:r>
                                  <a:rPr lang="en-IN" b="1" i="1" smtClean="0">
                                    <a:latin typeface="Cambria Math" panose="02040503050406030204" pitchFamily="18" charset="0"/>
                                  </a:rPr>
                                  <m:t>−</m:t>
                                </m:r>
                                <m:r>
                                  <a:rPr lang="en-IN" b="1" i="0" smtClean="0">
                                    <a:latin typeface="Cambria Math" panose="02040503050406030204" pitchFamily="18" charset="0"/>
                                  </a:rPr>
                                  <m:t>𝛍</m:t>
                                </m:r>
                              </m:e>
                            </m:d>
                          </m:e>
                          <m:sup>
                            <m:r>
                              <a:rPr lang="en-IN" b="0" i="1" smtClean="0">
                                <a:latin typeface="Cambria Math" panose="02040503050406030204" pitchFamily="18" charset="0"/>
                              </a:rPr>
                              <m:t>⊤</m:t>
                            </m:r>
                          </m:sup>
                        </m:sSup>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𝐗</m:t>
                            </m:r>
                          </m:e>
                          <m:sup>
                            <m:r>
                              <a:rPr lang="en-IN" b="1" i="1" smtClean="0">
                                <a:latin typeface="Cambria Math" panose="02040503050406030204" pitchFamily="18" charset="0"/>
                              </a:rPr>
                              <m:t>⊤</m:t>
                            </m:r>
                          </m:sup>
                        </m:sSup>
                      </m:e>
                    </m:d>
                    <m:r>
                      <a:rPr lang="en-IN" b="1" i="0" smtClean="0">
                        <a:latin typeface="Cambria Math" panose="02040503050406030204" pitchFamily="18" charset="0"/>
                      </a:rPr>
                      <m:t>−</m:t>
                    </m:r>
                    <m:r>
                      <a:rPr lang="en-IN" b="1" i="0" smtClean="0">
                        <a:latin typeface="Cambria Math" panose="02040503050406030204" pitchFamily="18" charset="0"/>
                      </a:rPr>
                      <m:t>𝛍</m:t>
                    </m:r>
                    <m:sSup>
                      <m:sSupPr>
                        <m:ctrlPr>
                          <a:rPr lang="en-IN" b="1" i="1" smtClean="0">
                            <a:latin typeface="Cambria Math" panose="02040503050406030204" pitchFamily="18" charset="0"/>
                          </a:rPr>
                        </m:ctrlPr>
                      </m:sSupPr>
                      <m:e>
                        <m:r>
                          <a:rPr lang="en-IN" b="1" i="0" smtClean="0">
                            <a:latin typeface="Cambria Math" panose="02040503050406030204" pitchFamily="18" charset="0"/>
                          </a:rPr>
                          <m:t>𝛍</m:t>
                        </m:r>
                      </m:e>
                      <m:sup>
                        <m:r>
                          <a:rPr lang="en-IN" b="1" i="1" smtClean="0">
                            <a:latin typeface="Cambria Math" panose="02040503050406030204" pitchFamily="18" charset="0"/>
                          </a:rPr>
                          <m:t>⊤</m:t>
                        </m:r>
                      </m:sup>
                    </m:sSup>
                  </m:oMath>
                </a14:m>
                <a:r>
                  <a:rPr lang="en-IN" dirty="0" smtClean="0"/>
                  <a:t>, where </a:t>
                </a:r>
                <a14:m>
                  <m:oMath xmlns:m="http://schemas.openxmlformats.org/officeDocument/2006/math">
                    <m:r>
                      <a:rPr lang="en-IN" b="1" i="0" smtClean="0">
                        <a:latin typeface="Cambria Math" panose="02040503050406030204" pitchFamily="18" charset="0"/>
                      </a:rPr>
                      <m:t>𝛍</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𝔼</m:t>
                    </m:r>
                    <m:r>
                      <a:rPr lang="en-IN" b="1" i="0" smtClean="0">
                        <a:latin typeface="Cambria Math" panose="02040503050406030204" pitchFamily="18" charset="0"/>
                        <a:ea typeface="Cambria Math" panose="02040503050406030204" pitchFamily="18" charset="0"/>
                      </a:rPr>
                      <m:t>𝐗</m:t>
                    </m:r>
                  </m:oMath>
                </a14:m>
                <a:endParaRPr lang="en-IN" b="1" dirty="0" smtClean="0"/>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0" i="1" smtClean="0">
                            <a:latin typeface="Cambria Math" panose="02040503050406030204" pitchFamily="18" charset="0"/>
                          </a:rPr>
                          <m:t>𝑐</m:t>
                        </m:r>
                        <m:r>
                          <a:rPr lang="en-IN" b="1" i="1" smtClean="0">
                            <a:latin typeface="Cambria Math" panose="02040503050406030204" pitchFamily="18" charset="0"/>
                          </a:rPr>
                          <m:t>⋅</m:t>
                        </m:r>
                        <m:r>
                          <a:rPr lang="en-IN" b="1">
                            <a:latin typeface="Cambria Math" panose="02040503050406030204" pitchFamily="18" charset="0"/>
                          </a:rPr>
                          <m:t>𝐗</m:t>
                        </m:r>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𝑐</m:t>
                        </m:r>
                      </m:e>
                      <m:sup>
                        <m:r>
                          <a:rPr lang="en-IN" b="0" i="1" smtClean="0">
                            <a:latin typeface="Cambria Math" panose="02040503050406030204" pitchFamily="18" charset="0"/>
                          </a:rPr>
                          <m:t>2</m:t>
                        </m:r>
                      </m:sup>
                    </m:sSup>
                    <m:r>
                      <a:rPr lang="en-IN" b="0" i="1" smtClean="0">
                        <a:latin typeface="Cambria Math" panose="02040503050406030204" pitchFamily="18" charset="0"/>
                      </a:rPr>
                      <m:t>⋅</m:t>
                    </m:r>
                    <m:r>
                      <m:rPr>
                        <m:sty m:val="p"/>
                      </m:rPr>
                      <a:rPr lang="en-IN" b="0" i="0" smtClean="0">
                        <a:latin typeface="Cambria Math" panose="02040503050406030204" pitchFamily="18" charset="0"/>
                      </a:rPr>
                      <m:t>Cov</m:t>
                    </m:r>
                    <m:d>
                      <m:dPr>
                        <m:ctrlPr>
                          <a:rPr lang="en-IN" b="0" i="1" smtClean="0">
                            <a:latin typeface="Cambria Math" panose="02040503050406030204" pitchFamily="18" charset="0"/>
                          </a:rPr>
                        </m:ctrlPr>
                      </m:dPr>
                      <m:e>
                        <m:r>
                          <a:rPr lang="en-IN" b="1" i="0" smtClean="0">
                            <a:latin typeface="Cambria Math" panose="02040503050406030204" pitchFamily="18" charset="0"/>
                          </a:rPr>
                          <m:t>𝐗</m:t>
                        </m:r>
                      </m:e>
                    </m:d>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8576" y="452794"/>
            <a:ext cx="1836955" cy="183695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6446696" y="516133"/>
                <a:ext cx="4415790" cy="1022970"/>
              </a:xfrm>
              <a:prstGeom prst="wedgeRectCallout">
                <a:avLst>
                  <a:gd name="adj1" fmla="val 59168"/>
                  <a:gd name="adj2" fmla="val 522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If </a:t>
                </a:r>
                <a14:m>
                  <m:oMath xmlns:m="http://schemas.openxmlformats.org/officeDocument/2006/math">
                    <m:r>
                      <a:rPr lang="en-IN" sz="2400" b="1" i="0" smtClean="0">
                        <a:solidFill>
                          <a:schemeClr val="tx1"/>
                        </a:solidFill>
                        <a:latin typeface="Cambria Math" panose="02040503050406030204" pitchFamily="18" charset="0"/>
                      </a:rPr>
                      <m:t>𝐗</m:t>
                    </m:r>
                  </m:oMath>
                </a14:m>
                <a:r>
                  <a:rPr lang="en-IN" sz="2400" dirty="0" smtClean="0">
                    <a:solidFill>
                      <a:schemeClr val="tx1"/>
                    </a:solidFill>
                    <a:latin typeface="+mj-lt"/>
                  </a:rPr>
                  <a:t> is a vector, isn’t </a:t>
                </a:r>
                <a14:m>
                  <m:oMath xmlns:m="http://schemas.openxmlformats.org/officeDocument/2006/math">
                    <m:r>
                      <a:rPr lang="en-IN" sz="2400" b="1">
                        <a:solidFill>
                          <a:schemeClr val="tx1"/>
                        </a:solidFill>
                        <a:latin typeface="Cambria Math" panose="02040503050406030204" pitchFamily="18" charset="0"/>
                      </a:rPr>
                      <m:t>𝐗</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a matrix? What does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sSup>
                          <m:sSupPr>
                            <m:ctrlPr>
                              <a:rPr lang="en-IN" sz="2400" b="1"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𝐗</m:t>
                            </m:r>
                          </m:e>
                          <m:sup>
                            <m:r>
                              <a:rPr lang="en-IN" sz="2400" b="1" i="1">
                                <a:solidFill>
                                  <a:schemeClr val="tx1"/>
                                </a:solidFill>
                                <a:latin typeface="Cambria Math" panose="02040503050406030204" pitchFamily="18" charset="0"/>
                              </a:rPr>
                              <m:t>⊤</m:t>
                            </m:r>
                          </m:sup>
                        </m:sSup>
                      </m:e>
                    </m:d>
                  </m:oMath>
                </a14:m>
                <a:r>
                  <a:rPr lang="en-IN" sz="2400" dirty="0" smtClean="0">
                    <a:solidFill>
                      <a:schemeClr val="tx1"/>
                    </a:solidFill>
                    <a:latin typeface="+mj-lt"/>
                  </a:rPr>
                  <a:t> even mean?</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6446696" y="516133"/>
                <a:ext cx="4415790" cy="1022970"/>
              </a:xfrm>
              <a:prstGeom prst="wedgeRectCallout">
                <a:avLst>
                  <a:gd name="adj1" fmla="val 59168"/>
                  <a:gd name="adj2" fmla="val 52284"/>
                </a:avLst>
              </a:prstGeom>
              <a:blipFill>
                <a:blip r:embed="rId4"/>
                <a:stretch>
                  <a:fillRect l="-1255"/>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11107" y="2368540"/>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ular Callout 13"/>
          <p:cNvSpPr/>
          <p:nvPr/>
        </p:nvSpPr>
        <p:spPr>
          <a:xfrm>
            <a:off x="4212404" y="2187057"/>
            <a:ext cx="6214527" cy="1242053"/>
          </a:xfrm>
          <a:prstGeom prst="wedgeRectCallout">
            <a:avLst>
              <a:gd name="adj1" fmla="val 61862"/>
              <a:gd name="adj2" fmla="val 589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as a random vector is a collection of random variables arranged as a 1D array, a random matrix is a collection of </a:t>
            </a:r>
            <a:r>
              <a:rPr lang="en-IN" sz="2400" dirty="0" err="1" smtClean="0">
                <a:solidFill>
                  <a:schemeClr val="tx1"/>
                </a:solidFill>
                <a:latin typeface="+mj-lt"/>
              </a:rPr>
              <a:t>r.v.s</a:t>
            </a:r>
            <a:r>
              <a:rPr lang="en-IN" sz="2400" dirty="0" smtClean="0">
                <a:solidFill>
                  <a:schemeClr val="tx1"/>
                </a:solidFill>
                <a:latin typeface="+mj-lt"/>
              </a:rPr>
              <a:t> arranged as a 2D array!</a:t>
            </a:r>
            <a:endParaRPr lang="en-IN" sz="2400" dirty="0">
              <a:solidFill>
                <a:schemeClr val="tx1"/>
              </a:solidFill>
              <a:latin typeface="+mj-lt"/>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121759" y="4982381"/>
            <a:ext cx="1832396" cy="1832396"/>
          </a:xfrm>
          <a:prstGeom prst="rect">
            <a:avLst/>
          </a:prstGeom>
        </p:spPr>
      </p:pic>
      <mc:AlternateContent xmlns:mc="http://schemas.openxmlformats.org/markup-compatibility/2006" xmlns:a14="http://schemas.microsoft.com/office/drawing/2010/main">
        <mc:Choice Requires="a14">
          <p:sp>
            <p:nvSpPr>
              <p:cNvPr id="16" name="Rectangular Callout 15"/>
              <p:cNvSpPr/>
              <p:nvPr/>
            </p:nvSpPr>
            <p:spPr>
              <a:xfrm>
                <a:off x="253353" y="5577528"/>
                <a:ext cx="9964594" cy="1088428"/>
              </a:xfrm>
              <a:prstGeom prst="wedgeRectCallout">
                <a:avLst>
                  <a:gd name="adj1" fmla="val 59436"/>
                  <a:gd name="adj2" fmla="val 954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Note that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smtClean="0">
                        <a:solidFill>
                          <a:schemeClr val="tx1"/>
                        </a:solidFill>
                        <a:latin typeface="Cambria Math" panose="02040503050406030204" pitchFamily="18" charset="0"/>
                      </a:rPr>
                      <m:t>,</m:t>
                    </m:r>
                    <m:r>
                      <a:rPr lang="en-IN" sz="2400" i="1" dirty="0" err="1" smtClean="0">
                        <a:solidFill>
                          <a:schemeClr val="tx1"/>
                        </a:solidFill>
                        <a:latin typeface="Cambria Math" panose="02040503050406030204" pitchFamily="18" charset="0"/>
                      </a:rPr>
                      <m:t>𝑗</m:t>
                    </m:r>
                    <m:r>
                      <a:rPr lang="en-IN" sz="2400" i="1" dirty="0" smtClean="0">
                        <a:solidFill>
                          <a:schemeClr val="tx1"/>
                        </a:solidFill>
                        <a:latin typeface="Cambria Math" panose="02040503050406030204" pitchFamily="18" charset="0"/>
                      </a:rPr>
                      <m:t>)</m:t>
                    </m:r>
                  </m:oMath>
                </a14:m>
                <a:r>
                  <a:rPr lang="en-IN" sz="2400" dirty="0" smtClean="0">
                    <a:solidFill>
                      <a:schemeClr val="tx1"/>
                    </a:solidFill>
                    <a:latin typeface="+mj-lt"/>
                  </a:rPr>
                  <a:t>-</a:t>
                </a:r>
                <a:r>
                  <a:rPr lang="en-IN" sz="2400" dirty="0" err="1" smtClean="0">
                    <a:solidFill>
                      <a:schemeClr val="tx1"/>
                    </a:solidFill>
                    <a:latin typeface="+mj-lt"/>
                  </a:rPr>
                  <a:t>th</a:t>
                </a:r>
                <a:r>
                  <a:rPr lang="en-IN" sz="2400" dirty="0" smtClean="0">
                    <a:solidFill>
                      <a:schemeClr val="tx1"/>
                    </a:solidFill>
                    <a:latin typeface="+mj-lt"/>
                  </a:rPr>
                  <a:t> entry of matrix </a:t>
                </a:r>
                <a14:m>
                  <m:oMath xmlns:m="http://schemas.openxmlformats.org/officeDocument/2006/math">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oMath>
                </a14:m>
                <a:r>
                  <a:rPr lang="en-IN" sz="2400" dirty="0" smtClean="0">
                    <a:solidFill>
                      <a:schemeClr val="tx1"/>
                    </a:solidFill>
                    <a:latin typeface="+mj-lt"/>
                  </a:rPr>
                  <a:t> is </a:t>
                </a:r>
                <a14:m>
                  <m:oMath xmlns:m="http://schemas.openxmlformats.org/officeDocument/2006/math">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𝑖</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𝑖</m:t>
                            </m:r>
                          </m:sub>
                        </m:sSub>
                      </m:e>
                    </m:d>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𝑋</m:t>
                            </m:r>
                          </m:e>
                          <m:sub>
                            <m:r>
                              <a:rPr lang="en-IN" sz="2400" b="0" i="1" smtClean="0">
                                <a:solidFill>
                                  <a:schemeClr val="tx1"/>
                                </a:solidFill>
                                <a:latin typeface="Cambria Math" panose="02040503050406030204" pitchFamily="18" charset="0"/>
                              </a:rPr>
                              <m:t>𝑗</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𝜇</m:t>
                            </m:r>
                          </m:e>
                          <m:sub>
                            <m:r>
                              <a:rPr lang="en-IN" sz="2400" b="0" i="1" smtClean="0">
                                <a:solidFill>
                                  <a:schemeClr val="tx1"/>
                                </a:solidFill>
                                <a:latin typeface="Cambria Math" panose="02040503050406030204" pitchFamily="18" charset="0"/>
                              </a:rPr>
                              <m:t>𝑗</m:t>
                            </m:r>
                          </m:sub>
                        </m:sSub>
                      </m:e>
                    </m:d>
                  </m:oMath>
                </a14:m>
                <a:r>
                  <a:rPr lang="en-IN" sz="2400" dirty="0" smtClean="0">
                    <a:solidFill>
                      <a:schemeClr val="tx1"/>
                    </a:solidFill>
                    <a:latin typeface="+mj-lt"/>
                  </a:rPr>
                  <a:t>. Thus, </a:t>
                </a:r>
                <a14:m>
                  <m:oMath xmlns:m="http://schemas.openxmlformats.org/officeDocument/2006/math">
                    <m:r>
                      <a:rPr lang="en-IN" sz="2400" i="1" dirty="0" smtClean="0">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𝑖</m:t>
                    </m:r>
                    <m:r>
                      <a:rPr lang="en-IN" sz="2400" i="1" dirty="0" err="1">
                        <a:solidFill>
                          <a:schemeClr val="tx1"/>
                        </a:solidFill>
                        <a:latin typeface="Cambria Math" panose="02040503050406030204" pitchFamily="18" charset="0"/>
                      </a:rPr>
                      <m:t>,</m:t>
                    </m:r>
                    <m:r>
                      <a:rPr lang="en-IN" sz="2400" i="1" dirty="0" err="1">
                        <a:solidFill>
                          <a:schemeClr val="tx1"/>
                        </a:solidFill>
                        <a:latin typeface="Cambria Math" panose="02040503050406030204" pitchFamily="18" charset="0"/>
                      </a:rPr>
                      <m:t>𝑗</m:t>
                    </m:r>
                    <m:r>
                      <a:rPr lang="en-IN" sz="2400" i="1" dirty="0">
                        <a:solidFill>
                          <a:schemeClr val="tx1"/>
                        </a:solidFill>
                        <a:latin typeface="Cambria Math" panose="02040503050406030204" pitchFamily="18" charset="0"/>
                      </a:rPr>
                      <m:t>)</m:t>
                    </m:r>
                  </m:oMath>
                </a14:m>
                <a:r>
                  <a:rPr lang="en-IN" sz="2400" dirty="0">
                    <a:solidFill>
                      <a:schemeClr val="tx1"/>
                    </a:solidFill>
                    <a:latin typeface="+mj-lt"/>
                  </a:rPr>
                  <a:t>-</a:t>
                </a:r>
                <a:r>
                  <a:rPr lang="en-IN" sz="2400" dirty="0" err="1">
                    <a:solidFill>
                      <a:schemeClr val="tx1"/>
                    </a:solidFill>
                    <a:latin typeface="+mj-lt"/>
                  </a:rPr>
                  <a:t>th</a:t>
                </a:r>
                <a:r>
                  <a:rPr lang="en-IN" sz="2400" dirty="0">
                    <a:solidFill>
                      <a:schemeClr val="tx1"/>
                    </a:solidFill>
                    <a:latin typeface="+mj-lt"/>
                  </a:rPr>
                  <a:t> entry </a:t>
                </a:r>
                <a:r>
                  <a:rPr lang="en-IN" sz="2400" dirty="0" smtClean="0">
                    <a:solidFill>
                      <a:schemeClr val="tx1"/>
                    </a:solidFill>
                    <a:latin typeface="+mj-lt"/>
                  </a:rPr>
                  <a:t>of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𝔼</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d>
                          <m:dPr>
                            <m:ctrlPr>
                              <a:rPr lang="en-IN" sz="2400" b="1"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sSup>
                          <m:sSupPr>
                            <m:ctrlPr>
                              <a:rPr lang="en-IN" sz="2400" i="1">
                                <a:solidFill>
                                  <a:schemeClr val="tx1"/>
                                </a:solidFill>
                                <a:latin typeface="Cambria Math" panose="02040503050406030204" pitchFamily="18" charset="0"/>
                              </a:rPr>
                            </m:ctrlPr>
                          </m:sSupPr>
                          <m:e>
                            <m:d>
                              <m:dPr>
                                <m:ctrlPr>
                                  <a:rPr lang="en-IN" sz="2400" b="1" i="1">
                                    <a:solidFill>
                                      <a:schemeClr val="tx1"/>
                                    </a:solidFill>
                                    <a:latin typeface="Cambria Math" panose="02040503050406030204" pitchFamily="18" charset="0"/>
                                  </a:rPr>
                                </m:ctrlPr>
                              </m:dPr>
                              <m:e>
                                <m:r>
                                  <a:rPr lang="en-IN" sz="2400" b="1">
                                    <a:solidFill>
                                      <a:schemeClr val="tx1"/>
                                    </a:solidFill>
                                    <a:latin typeface="Cambria Math" panose="02040503050406030204" pitchFamily="18" charset="0"/>
                                  </a:rPr>
                                  <m:t>𝐗</m:t>
                                </m:r>
                                <m:r>
                                  <a:rPr lang="en-IN" sz="2400" b="1" i="1">
                                    <a:solidFill>
                                      <a:schemeClr val="tx1"/>
                                    </a:solidFill>
                                    <a:latin typeface="Cambria Math" panose="02040503050406030204" pitchFamily="18" charset="0"/>
                                  </a:rPr>
                                  <m:t>−</m:t>
                                </m:r>
                                <m:r>
                                  <a:rPr lang="en-IN" sz="2400" b="1">
                                    <a:solidFill>
                                      <a:schemeClr val="tx1"/>
                                    </a:solidFill>
                                    <a:latin typeface="Cambria Math" panose="02040503050406030204" pitchFamily="18" charset="0"/>
                                  </a:rPr>
                                  <m:t>𝛍</m:t>
                                </m:r>
                              </m:e>
                            </m:d>
                          </m:e>
                          <m:sup>
                            <m:r>
                              <a:rPr lang="en-IN" sz="2400" i="1">
                                <a:solidFill>
                                  <a:schemeClr val="tx1"/>
                                </a:solidFill>
                                <a:latin typeface="Cambria Math" panose="02040503050406030204" pitchFamily="18" charset="0"/>
                              </a:rPr>
                              <m:t>⊤</m:t>
                            </m:r>
                          </m:sup>
                        </m:sSup>
                      </m:e>
                    </m:d>
                  </m:oMath>
                </a14:m>
                <a:r>
                  <a:rPr lang="en-IN" sz="2400" dirty="0" smtClean="0">
                    <a:solidFill>
                      <a:schemeClr val="tx1"/>
                    </a:solidFill>
                    <a:latin typeface="+mj-lt"/>
                  </a:rPr>
                  <a:t> is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𝑖</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𝑖</m:t>
                                </m:r>
                              </m:sub>
                            </m:sSub>
                          </m:e>
                        </m:d>
                        <m:d>
                          <m:dPr>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𝑋</m:t>
                                </m:r>
                              </m:e>
                              <m:sub>
                                <m:r>
                                  <a:rPr lang="en-IN" sz="2400" i="1">
                                    <a:solidFill>
                                      <a:schemeClr val="tx1"/>
                                    </a:solidFill>
                                    <a:latin typeface="Cambria Math" panose="02040503050406030204" pitchFamily="18" charset="0"/>
                                  </a:rPr>
                                  <m:t>𝑗</m:t>
                                </m:r>
                              </m:sub>
                            </m:sSub>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𝜇</m:t>
                                </m:r>
                              </m:e>
                              <m:sub>
                                <m:r>
                                  <a:rPr lang="en-IN" sz="2400" i="1">
                                    <a:solidFill>
                                      <a:schemeClr val="tx1"/>
                                    </a:solidFill>
                                    <a:latin typeface="Cambria Math" panose="02040503050406030204" pitchFamily="18" charset="0"/>
                                  </a:rPr>
                                  <m:t>𝑗</m:t>
                                </m:r>
                              </m:sub>
                            </m:sSub>
                          </m:e>
                        </m:d>
                      </m:e>
                    </m:d>
                    <m:r>
                      <a:rPr lang="en-IN" sz="2400" b="0" i="1" smtClean="0">
                        <a:solidFill>
                          <a:schemeClr val="tx1"/>
                        </a:solidFill>
                        <a:latin typeface="Cambria Math" panose="02040503050406030204" pitchFamily="18" charset="0"/>
                        <a:ea typeface="Cambria Math" panose="02040503050406030204" pitchFamily="18" charset="0"/>
                      </a:rPr>
                      <m:t>=</m:t>
                    </m:r>
                    <m:r>
                      <m:rPr>
                        <m:sty m:val="p"/>
                      </m:rPr>
                      <a:rPr lang="en-IN" sz="2400" b="0" i="0" smtClean="0">
                        <a:solidFill>
                          <a:schemeClr val="tx1"/>
                        </a:solidFill>
                        <a:latin typeface="Cambria Math" panose="02040503050406030204" pitchFamily="18" charset="0"/>
                        <a:ea typeface="Cambria Math" panose="02040503050406030204" pitchFamily="18" charset="0"/>
                      </a:rPr>
                      <m:t>Cov</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𝑖</m:t>
                        </m:r>
                      </m:sub>
                    </m:sSub>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𝑋</m:t>
                        </m:r>
                      </m:e>
                      <m:sub>
                        <m:r>
                          <a:rPr lang="en-IN" sz="2400" b="0" i="1" smtClean="0">
                            <a:solidFill>
                              <a:schemeClr val="tx1"/>
                            </a:solidFill>
                            <a:latin typeface="Cambria Math" panose="02040503050406030204" pitchFamily="18" charset="0"/>
                            <a:ea typeface="Cambria Math" panose="02040503050406030204" pitchFamily="18" charset="0"/>
                          </a:rPr>
                          <m:t>𝑗</m:t>
                        </m:r>
                      </m:sub>
                    </m:sSub>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dirty="0">
                  <a:solidFill>
                    <a:schemeClr val="tx1"/>
                  </a:solidFill>
                  <a:latin typeface="+mj-lt"/>
                </a:endParaRPr>
              </a:p>
            </p:txBody>
          </p:sp>
        </mc:Choice>
        <mc:Fallback xmlns="">
          <p:sp>
            <p:nvSpPr>
              <p:cNvPr id="16" name="Rectangular Callout 15"/>
              <p:cNvSpPr>
                <a:spLocks noRot="1" noChangeAspect="1" noMove="1" noResize="1" noEditPoints="1" noAdjustHandles="1" noChangeArrowheads="1" noChangeShapeType="1" noTextEdit="1"/>
              </p:cNvSpPr>
              <p:nvPr/>
            </p:nvSpPr>
            <p:spPr>
              <a:xfrm>
                <a:off x="253353" y="5577528"/>
                <a:ext cx="9964594" cy="1088428"/>
              </a:xfrm>
              <a:prstGeom prst="wedgeRectCallout">
                <a:avLst>
                  <a:gd name="adj1" fmla="val 59436"/>
                  <a:gd name="adj2" fmla="val 9546"/>
                </a:avLst>
              </a:prstGeom>
              <a:blipFill>
                <a:blip r:embed="rId6"/>
                <a:stretch>
                  <a:fillRect l="-724" b="-2174"/>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35934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4"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Operations on Vector R.V.</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If </a:t>
                </a:r>
                <a14:m>
                  <m:oMath xmlns:m="http://schemas.openxmlformats.org/officeDocument/2006/math">
                    <m:r>
                      <a:rPr lang="en-IN" b="1">
                        <a:latin typeface="Cambria Math" panose="02040503050406030204" pitchFamily="18" charset="0"/>
                      </a:rPr>
                      <m:t>𝐗</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𝐘</m:t>
                    </m:r>
                    <m:r>
                      <a:rPr lang="en-IN"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sup>
                    </m:sSup>
                  </m:oMath>
                </a14:m>
                <a:r>
                  <a:rPr lang="en-IN" dirty="0" smtClean="0"/>
                  <a:t> are two random vectors (not necessarily independent), then </a:t>
                </a:r>
              </a:p>
              <a:p>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i="1">
                            <a:latin typeface="Cambria Math" panose="02040503050406030204" pitchFamily="18" charset="0"/>
                            <a:ea typeface="Cambria Math" panose="02040503050406030204" pitchFamily="18" charset="0"/>
                          </a:rPr>
                        </m:ctrlPr>
                      </m:dPr>
                      <m:e>
                        <m:d>
                          <m:dPr>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sSup>
                          <m:sSupPr>
                            <m:ctrlPr>
                              <a:rPr lang="en-IN" i="1">
                                <a:latin typeface="Cambria Math" panose="02040503050406030204" pitchFamily="18" charset="0"/>
                              </a:rPr>
                            </m:ctrlPr>
                          </m:sSupPr>
                          <m:e>
                            <m:d>
                              <m:dPr>
                                <m:ctrlPr>
                                  <a:rPr lang="en-IN" b="1" i="1">
                                    <a:latin typeface="Cambria Math" panose="02040503050406030204" pitchFamily="18" charset="0"/>
                                  </a:rPr>
                                </m:ctrlPr>
                              </m:dPr>
                              <m:e>
                                <m:r>
                                  <a:rPr lang="en-IN" b="1">
                                    <a:latin typeface="Cambria Math" panose="02040503050406030204" pitchFamily="18" charset="0"/>
                                  </a:rPr>
                                  <m:t>𝐘</m:t>
                                </m:r>
                                <m:r>
                                  <a:rPr lang="en-IN" b="1" i="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e>
                            </m:d>
                          </m:e>
                          <m:sup>
                            <m:r>
                              <a:rPr lang="en-IN" i="1">
                                <a:latin typeface="Cambria Math" panose="02040503050406030204" pitchFamily="18" charset="0"/>
                              </a:rPr>
                              <m:t>⊤</m:t>
                            </m:r>
                          </m:sup>
                        </m:sSup>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𝐗</m:t>
                        </m:r>
                        <m:sSup>
                          <m:sSupPr>
                            <m:ctrlPr>
                              <a:rPr lang="en-IN" b="1" i="1">
                                <a:latin typeface="Cambria Math" panose="02040503050406030204" pitchFamily="18" charset="0"/>
                              </a:rPr>
                            </m:ctrlPr>
                          </m:sSupPr>
                          <m:e>
                            <m:r>
                              <a:rPr lang="en-IN" b="1">
                                <a:latin typeface="Cambria Math" panose="02040503050406030204" pitchFamily="18" charset="0"/>
                              </a:rPr>
                              <m:t>𝐘</m:t>
                            </m:r>
                          </m:e>
                          <m:sup>
                            <m:r>
                              <a:rPr lang="en-IN" b="1" i="1">
                                <a:latin typeface="Cambria Math" panose="02040503050406030204" pitchFamily="18" charset="0"/>
                              </a:rPr>
                              <m:t>⊤</m:t>
                            </m:r>
                          </m:sup>
                        </m:sSup>
                      </m:e>
                    </m:d>
                    <m:r>
                      <a:rPr lang="en-IN" b="1">
                        <a:latin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𝐘</m:t>
                        </m:r>
                      </m:sub>
                      <m:sup>
                        <m:r>
                          <a:rPr lang="en-IN" b="1">
                            <a:latin typeface="Cambria Math" panose="02040503050406030204" pitchFamily="18" charset="0"/>
                          </a:rPr>
                          <m:t>⊤</m:t>
                        </m:r>
                      </m:sup>
                    </m:sSubSup>
                    <m:r>
                      <a:rPr lang="en-IN" b="1" i="1" smtClean="0">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𝑚</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𝑛</m:t>
                        </m:r>
                      </m:sup>
                    </m:sSup>
                  </m:oMath>
                </a14:m>
                <a:endParaRPr lang="en-IN" dirty="0"/>
              </a:p>
              <a:p>
                <a:r>
                  <a:rPr lang="en-IN" dirty="0"/>
                  <a:t>where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𝐗</m:t>
                    </m:r>
                  </m:oMath>
                </a14:m>
                <a:r>
                  <a:rPr lang="en-IN" b="1" dirty="0"/>
                  <a:t> </a:t>
                </a:r>
                <a:r>
                  <a:rPr lang="en-IN" dirty="0"/>
                  <a:t>and </a:t>
                </a:r>
                <a14:m>
                  <m:oMath xmlns:m="http://schemas.openxmlformats.org/officeDocument/2006/math">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𝐘</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𝔼</m:t>
                    </m:r>
                    <m:r>
                      <a:rPr lang="en-IN" b="1">
                        <a:latin typeface="Cambria Math" panose="02040503050406030204" pitchFamily="18" charset="0"/>
                        <a:ea typeface="Cambria Math" panose="02040503050406030204" pitchFamily="18" charset="0"/>
                      </a:rPr>
                      <m:t>𝐘</m:t>
                    </m:r>
                  </m:oMath>
                </a14:m>
                <a:r>
                  <a:rPr lang="en-IN" b="1" dirty="0"/>
                  <a:t>, </a:t>
                </a:r>
                <a14:m>
                  <m:oMath xmlns:m="http://schemas.openxmlformats.org/officeDocument/2006/math">
                    <m:r>
                      <m:rPr>
                        <m:sty m:val="p"/>
                      </m:rPr>
                      <a:rPr lang="en-IN">
                        <a:latin typeface="Cambria Math" panose="02040503050406030204" pitchFamily="18" charset="0"/>
                      </a:rPr>
                      <m:t>Cov</m:t>
                    </m:r>
                    <m:d>
                      <m:dPr>
                        <m:ctrlPr>
                          <a:rPr lang="en-IN" i="1">
                            <a:latin typeface="Cambria Math" panose="02040503050406030204" pitchFamily="18" charset="0"/>
                          </a:rPr>
                        </m:ctrlPr>
                      </m:dPr>
                      <m:e>
                        <m:r>
                          <a:rPr lang="en-IN" b="1">
                            <a:latin typeface="Cambria Math" panose="02040503050406030204" pitchFamily="18" charset="0"/>
                          </a:rPr>
                          <m:t>𝐗</m:t>
                        </m:r>
                        <m:r>
                          <a:rPr lang="en-IN" b="1">
                            <a:latin typeface="Cambria Math" panose="02040503050406030204" pitchFamily="18" charset="0"/>
                          </a:rPr>
                          <m:t>,</m:t>
                        </m:r>
                        <m:r>
                          <a:rPr lang="en-IN" b="1">
                            <a:latin typeface="Cambria Math" panose="02040503050406030204" pitchFamily="18" charset="0"/>
                          </a:rPr>
                          <m:t>𝐘</m:t>
                        </m:r>
                      </m:e>
                    </m:d>
                  </m:oMath>
                </a14:m>
                <a:endParaRPr lang="en-IN" dirty="0" smtClean="0"/>
              </a:p>
              <a:p>
                <a:r>
                  <a:rPr lang="en-IN" b="1" dirty="0"/>
                  <a:t>Dot Product Rule</a:t>
                </a:r>
                <a:r>
                  <a:rPr lang="en-IN" dirty="0"/>
                  <a:t>: 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vector, then </a:t>
                </a:r>
                <a14:m>
                  <m:oMath xmlns:m="http://schemas.openxmlformats.org/officeDocument/2006/math">
                    <m:r>
                      <a:rPr lang="en-IN" b="0" i="1" smtClean="0">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i="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smtClean="0">
                        <a:latin typeface="Cambria Math" panose="02040503050406030204" pitchFamily="18" charset="0"/>
                        <a:ea typeface="Cambria Math" panose="02040503050406030204" pitchFamily="18" charset="0"/>
                      </a:rPr>
                      <m:t>𝐚</m:t>
                    </m:r>
                  </m:oMath>
                </a14:m>
                <a:endParaRPr lang="en-IN" dirty="0"/>
              </a:p>
              <a:p>
                <a:pPr lvl="2"/>
                <a:r>
                  <a:rPr lang="en-IN" b="1" dirty="0"/>
                  <a:t>Proof</a:t>
                </a:r>
                <a:r>
                  <a:rPr lang="en-IN" dirty="0"/>
                  <a:t>:</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𝕍</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r>
                      <a:rPr lang="en-IN" b="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b="1" i="1" smtClean="0">
                                <a:latin typeface="Cambria Math" panose="02040503050406030204" pitchFamily="18" charset="0"/>
                                <a:ea typeface="Cambria Math" panose="02040503050406030204" pitchFamily="18" charset="0"/>
                              </a:rPr>
                            </m:ctrlPr>
                          </m:sSupPr>
                          <m:e>
                            <m:d>
                              <m:dPr>
                                <m:ctrlPr>
                                  <a:rPr lang="en-IN" b="1"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e>
                            </m:d>
                          </m:e>
                          <m:sup>
                            <m:r>
                              <a:rPr lang="en-IN" b="0" i="1" smtClean="0">
                                <a:latin typeface="Cambria Math" panose="02040503050406030204" pitchFamily="18" charset="0"/>
                                <a:ea typeface="Cambria Math" panose="02040503050406030204" pitchFamily="18" charset="0"/>
                              </a:rPr>
                              <m:t>2</m:t>
                            </m:r>
                          </m:sup>
                        </m:sSup>
                      </m:e>
                    </m:d>
                    <m:r>
                      <a:rPr lang="en-IN" b="1"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e>
                        </m:d>
                      </m:e>
                      <m:sup>
                        <m:r>
                          <a:rPr lang="en-IN" b="1" i="1" smtClean="0">
                            <a:latin typeface="Cambria Math" panose="02040503050406030204" pitchFamily="18" charset="0"/>
                          </a:rPr>
                          <m:t>𝟐</m:t>
                        </m:r>
                      </m:sup>
                    </m:sSup>
                    <m:r>
                      <a:rPr lang="en-IN" b="1" i="1" smtClean="0">
                        <a:latin typeface="Cambria Math" panose="02040503050406030204" pitchFamily="18" charset="0"/>
                      </a:rPr>
                      <m:t>=</m:t>
                    </m:r>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𝐗</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𝐗</m:t>
                            </m:r>
                          </m:e>
                          <m:sup>
                            <m:r>
                              <a:rPr lang="en-IN" b="1" i="0"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𝐚</m:t>
                        </m:r>
                      </m:e>
                    </m:d>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smtClean="0">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i="1" smtClean="0">
                            <a:latin typeface="Cambria Math" panose="02040503050406030204" pitchFamily="18" charset="0"/>
                          </a:rPr>
                          <m:t>⊤</m:t>
                        </m:r>
                      </m:sup>
                    </m:sSubSup>
                    <m:r>
                      <a:rPr lang="en-IN" b="1" i="0" smtClean="0">
                        <a:latin typeface="Cambria Math" panose="02040503050406030204" pitchFamily="18" charset="0"/>
                      </a:rPr>
                      <m:t>𝐚</m:t>
                    </m:r>
                  </m:oMath>
                </a14:m>
                <a:endParaRPr lang="en-IN" i="0" dirty="0" smtClean="0"/>
              </a:p>
              <a:p>
                <a:pPr lvl="2"/>
                <a14:m>
                  <m:oMath xmlns:m="http://schemas.openxmlformats.org/officeDocument/2006/math">
                    <m:r>
                      <a:rPr lang="en-IN" b="0" i="1"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0">
                        <a:latin typeface="Cambria Math" panose="02040503050406030204" pitchFamily="18" charset="0"/>
                        <a:ea typeface="Cambria Math" panose="02040503050406030204" pitchFamily="18" charset="0"/>
                      </a:rPr>
                      <m:t>𝐚</m:t>
                    </m:r>
                    <m:r>
                      <a:rPr lang="en-IN" b="1">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r>
                      <a:rPr lang="en-IN" b="1" i="0">
                        <a:latin typeface="Cambria Math" panose="02040503050406030204" pitchFamily="18" charset="0"/>
                      </a:rPr>
                      <m:t>𝐚</m:t>
                    </m:r>
                    <m:r>
                      <a:rPr lang="en-IN" b="0"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𝔼</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𝐗</m:t>
                                </m:r>
                              </m:e>
                              <m:sup>
                                <m:r>
                                  <a:rPr lang="en-IN" b="1" i="0">
                                    <a:latin typeface="Cambria Math" panose="02040503050406030204" pitchFamily="18" charset="0"/>
                                    <a:ea typeface="Cambria Math" panose="02040503050406030204" pitchFamily="18" charset="0"/>
                                  </a:rPr>
                                  <m:t>⊤</m:t>
                                </m:r>
                              </m:sup>
                            </m:sSup>
                          </m:e>
                        </m:d>
                        <m:r>
                          <a:rPr lang="en-IN" b="1" i="1" smtClean="0">
                            <a:latin typeface="Cambria Math" panose="02040503050406030204" pitchFamily="18" charset="0"/>
                            <a:ea typeface="Cambria Math" panose="02040503050406030204" pitchFamily="18" charset="0"/>
                          </a:rPr>
                          <m:t>−</m:t>
                        </m:r>
                        <m:sSub>
                          <m:sSubPr>
                            <m:ctrlPr>
                              <a:rPr lang="en-IN" b="1" i="1">
                                <a:latin typeface="Cambria Math" panose="02040503050406030204" pitchFamily="18" charset="0"/>
                              </a:rPr>
                            </m:ctrlPr>
                          </m:sSubPr>
                          <m:e>
                            <m:r>
                              <a:rPr lang="en-IN" b="1">
                                <a:latin typeface="Cambria Math" panose="02040503050406030204" pitchFamily="18" charset="0"/>
                              </a:rPr>
                              <m:t>𝛍</m:t>
                            </m:r>
                          </m:e>
                          <m:sub>
                            <m:r>
                              <a:rPr lang="en-IN" b="1">
                                <a:latin typeface="Cambria Math" panose="02040503050406030204" pitchFamily="18" charset="0"/>
                              </a:rPr>
                              <m:t>𝐗</m:t>
                            </m:r>
                          </m:sub>
                        </m:sSub>
                        <m:sSubSup>
                          <m:sSubSupPr>
                            <m:ctrlPr>
                              <a:rPr lang="en-IN" b="1" i="1">
                                <a:latin typeface="Cambria Math" panose="02040503050406030204" pitchFamily="18" charset="0"/>
                              </a:rPr>
                            </m:ctrlPr>
                          </m:sSubSupPr>
                          <m:e>
                            <m:r>
                              <a:rPr lang="en-IN" b="1">
                                <a:latin typeface="Cambria Math" panose="02040503050406030204" pitchFamily="18" charset="0"/>
                              </a:rPr>
                              <m:t>𝛍</m:t>
                            </m:r>
                          </m:e>
                          <m:sub>
                            <m:r>
                              <a:rPr lang="en-IN" b="1">
                                <a:latin typeface="Cambria Math" panose="02040503050406030204" pitchFamily="18" charset="0"/>
                              </a:rPr>
                              <m:t>𝐗</m:t>
                            </m:r>
                          </m:sub>
                          <m:sup>
                            <m:r>
                              <a:rPr lang="en-IN" b="1">
                                <a:latin typeface="Cambria Math" panose="02040503050406030204" pitchFamily="18" charset="0"/>
                              </a:rPr>
                              <m:t>⊤</m:t>
                            </m:r>
                          </m:sup>
                        </m:sSubSup>
                      </m:e>
                    </m:d>
                    <m:r>
                      <a:rPr lang="en-IN" b="1" i="0">
                        <a:latin typeface="Cambria Math" panose="02040503050406030204" pitchFamily="18" charset="0"/>
                        <a:ea typeface="Cambria Math" panose="02040503050406030204" pitchFamily="18" charset="0"/>
                      </a:rPr>
                      <m:t>𝐚</m:t>
                    </m:r>
                    <m:r>
                      <a:rPr lang="en-IN" b="1" i="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a:latin typeface="Cambria Math" panose="02040503050406030204" pitchFamily="18" charset="0"/>
                            <a:ea typeface="Cambria Math" panose="02040503050406030204" pitchFamily="18" charset="0"/>
                          </a:rPr>
                          <m:t>⊤</m:t>
                        </m:r>
                      </m:sup>
                    </m:sSup>
                    <m:r>
                      <m:rPr>
                        <m:sty m:val="p"/>
                      </m:rPr>
                      <a:rPr lang="en-IN" i="0">
                        <a:latin typeface="Cambria Math" panose="02040503050406030204" pitchFamily="18" charset="0"/>
                        <a:ea typeface="Cambria Math" panose="02040503050406030204" pitchFamily="18" charset="0"/>
                      </a:rPr>
                      <m:t>Cov</m:t>
                    </m:r>
                    <m:d>
                      <m:dPr>
                        <m:begChr m:val="["/>
                        <m:endChr m:val="]"/>
                        <m:ctrlPr>
                          <a:rPr lang="en-IN" b="1"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r>
                      <a:rPr lang="en-IN" b="1" i="0">
                        <a:latin typeface="Cambria Math" panose="02040503050406030204" pitchFamily="18" charset="0"/>
                        <a:ea typeface="Cambria Math" panose="02040503050406030204" pitchFamily="18" charset="0"/>
                      </a:rPr>
                      <m:t>𝐚</m:t>
                    </m:r>
                  </m:oMath>
                </a14:m>
                <a:endParaRPr lang="en-IN" i="0" dirty="0"/>
              </a:p>
              <a:p>
                <a:r>
                  <a:rPr lang="en-IN" b="1" dirty="0"/>
                  <a:t>Matrix Product Rule</a:t>
                </a:r>
                <a:r>
                  <a:rPr lang="en-IN" dirty="0"/>
                  <a:t>: 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then</a:t>
                </a:r>
                <a:br>
                  <a:rPr lang="en-IN" dirty="0"/>
                </a:br>
                <a14:m>
                  <m:oMath xmlns:m="http://schemas.openxmlformats.org/officeDocument/2006/math">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1">
                            <a:latin typeface="Cambria Math" panose="02040503050406030204" pitchFamily="18" charset="0"/>
                            <a:ea typeface="Cambria Math" panose="02040503050406030204" pitchFamily="18" charset="0"/>
                          </a:rPr>
                          <m:t>𝐗</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m:rPr>
                        <m:sty m:val="p"/>
                      </m:rPr>
                      <a:rPr lang="en-IN" b="0" i="0" smtClean="0">
                        <a:latin typeface="Cambria Math" panose="02040503050406030204" pitchFamily="18" charset="0"/>
                        <a:ea typeface="Cambria Math" panose="02040503050406030204" pitchFamily="18" charset="0"/>
                      </a:rPr>
                      <m:t>Cov</m:t>
                    </m:r>
                    <m:d>
                      <m:dPr>
                        <m:begChr m:val="["/>
                        <m:endChr m:val="]"/>
                        <m:ctrlPr>
                          <a:rPr lang="en-IN" b="1"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𝐗</m:t>
                        </m:r>
                      </m:e>
                    </m:d>
                    <m:sSup>
                      <m:sSupPr>
                        <m:ctrlPr>
                          <a:rPr lang="en-IN" b="1"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𝐴</m:t>
                        </m:r>
                      </m:e>
                      <m:sup>
                        <m:r>
                          <a:rPr lang="en-IN" b="1" i="1" smtClean="0">
                            <a:latin typeface="Cambria Math" panose="02040503050406030204" pitchFamily="18" charset="0"/>
                            <a:ea typeface="Cambria Math" panose="02040503050406030204" pitchFamily="18" charset="0"/>
                          </a:rPr>
                          <m:t>⊤</m:t>
                        </m:r>
                      </m:sup>
                    </m:sSup>
                    <m:r>
                      <a:rPr lang="en-IN" b="1" i="1">
                        <a:latin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oMath>
                </a14:m>
                <a:endParaRPr lang="en-IN" dirty="0"/>
              </a:p>
              <a:p>
                <a:pPr lvl="2"/>
                <a:r>
                  <a:rPr lang="en-IN" b="1" dirty="0"/>
                  <a:t>Proof</a:t>
                </a:r>
                <a:r>
                  <a:rPr lang="en-IN" dirty="0"/>
                  <a:t>: </a:t>
                </a:r>
                <a:r>
                  <a:rPr lang="en-IN" dirty="0" smtClean="0"/>
                  <a:t>Try arguing similarly as the dot product rule</a:t>
                </a:r>
                <a:endParaRPr lang="en-IN" dirty="0"/>
              </a:p>
              <a:p>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1759" y="534090"/>
            <a:ext cx="1832396" cy="1832396"/>
          </a:xfrm>
          <a:prstGeom prst="rect">
            <a:avLst/>
          </a:prstGeom>
        </p:spPr>
      </p:pic>
      <p:sp>
        <p:nvSpPr>
          <p:cNvPr id="6" name="Rectangular Callout 5"/>
          <p:cNvSpPr/>
          <p:nvPr/>
        </p:nvSpPr>
        <p:spPr>
          <a:xfrm>
            <a:off x="6187882" y="376393"/>
            <a:ext cx="4328278" cy="1227066"/>
          </a:xfrm>
          <a:prstGeom prst="wedgeRectCallout">
            <a:avLst>
              <a:gd name="adj1" fmla="val 62815"/>
              <a:gd name="adj2" fmla="val 550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Can you prove that the covariance matrix of any random vector is always a PSD matrix? </a:t>
            </a:r>
            <a:endParaRPr lang="en-IN" sz="2400" dirty="0">
              <a:solidFill>
                <a:schemeClr val="tx1"/>
              </a:solidFill>
              <a:latin typeface="+mj-lt"/>
            </a:endParaRPr>
          </a:p>
        </p:txBody>
      </p:sp>
    </p:spTree>
    <p:extLst>
      <p:ext uri="{BB962C8B-B14F-4D97-AF65-F5344CB8AC3E}">
        <p14:creationId xmlns:p14="http://schemas.microsoft.com/office/powerpoint/2010/main" val="152382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Gaussian Random Vector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As in the scalar case, the </a:t>
                </a:r>
                <a:r>
                  <a:rPr lang="en-IN" i="1" dirty="0" smtClean="0"/>
                  <a:t>multivariate </a:t>
                </a:r>
                <a:r>
                  <a:rPr lang="en-IN" dirty="0" smtClean="0"/>
                  <a:t>Gaussian requires just the mean </a:t>
                </a:r>
                <a14:m>
                  <m:oMath xmlns:m="http://schemas.openxmlformats.org/officeDocument/2006/math">
                    <m:r>
                      <a:rPr lang="en-IN" b="1" i="0" smtClean="0">
                        <a:latin typeface="Cambria Math" panose="02040503050406030204" pitchFamily="18" charset="0"/>
                      </a:rPr>
                      <m:t>𝛍</m:t>
                    </m:r>
                    <m:r>
                      <a:rPr lang="en-IN" b="1" i="1" smtClean="0">
                        <a:latin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and the covariance </a:t>
                </a:r>
                <a14:m>
                  <m:oMath xmlns:m="http://schemas.openxmlformats.org/officeDocument/2006/math">
                    <m:r>
                      <m:rPr>
                        <m:sty m:val="p"/>
                      </m:rPr>
                      <a:rPr lang="en-IN" b="0" i="0" smtClean="0">
                        <a:latin typeface="Cambria Math" panose="02040503050406030204" pitchFamily="18" charset="0"/>
                      </a:rPr>
                      <m:t>Σ</m:t>
                    </m:r>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𝑑</m:t>
                        </m:r>
                      </m:sup>
                    </m:sSup>
                  </m:oMath>
                </a14:m>
                <a:r>
                  <a:rPr lang="en-IN" dirty="0" smtClean="0"/>
                  <a:t> to be specified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b="0" i="1" smtClean="0">
                            <a:latin typeface="Cambria Math" panose="02040503050406030204" pitchFamily="18" charset="0"/>
                          </a:rPr>
                          <m:t>,</m:t>
                        </m:r>
                        <m:r>
                          <m:rPr>
                            <m:sty m:val="p"/>
                          </m:rPr>
                          <a:rPr lang="en-IN">
                            <a:latin typeface="Cambria Math" panose="02040503050406030204" pitchFamily="18" charset="0"/>
                          </a:rPr>
                          <m:t>Σ</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Σ</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ad>
                          <m:radPr>
                            <m:degHide m:val="on"/>
                            <m:ctrlPr>
                              <a:rPr lang="en-IN" b="0" i="1" smtClean="0">
                                <a:latin typeface="Cambria Math" panose="02040503050406030204" pitchFamily="18" charset="0"/>
                                <a:ea typeface="Cambria Math" panose="02040503050406030204" pitchFamily="18" charset="0"/>
                              </a:rPr>
                            </m:ctrlPr>
                          </m:radPr>
                          <m:deg/>
                          <m:e>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r>
                                      <a:rPr lang="en-IN" b="0" i="1" smtClean="0">
                                        <a:latin typeface="Cambria Math" panose="02040503050406030204" pitchFamily="18" charset="0"/>
                                        <a:ea typeface="Cambria Math" panose="02040503050406030204" pitchFamily="18" charset="0"/>
                                      </a:rPr>
                                      <m:t>𝜋</m:t>
                                    </m:r>
                                  </m:e>
                                </m:d>
                              </m:e>
                              <m:sup>
                                <m:r>
                                  <a:rPr lang="en-IN" b="0" i="1" smtClean="0">
                                    <a:latin typeface="Cambria Math" panose="02040503050406030204" pitchFamily="18" charset="0"/>
                                    <a:ea typeface="Cambria Math" panose="02040503050406030204" pitchFamily="18" charset="0"/>
                                  </a:rPr>
                                  <m:t>𝑑</m:t>
                                </m:r>
                              </m:sup>
                            </m:sSup>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Σ</m:t>
                                </m:r>
                              </m:e>
                            </m:d>
                          </m:e>
                        </m:rad>
                      </m:den>
                    </m:f>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exp</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m:t>
                                </m:r>
                              </m:den>
                            </m:f>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e>
                                </m:d>
                              </m:e>
                              <m:sup>
                                <m:r>
                                  <a:rPr lang="en-IN" b="0" i="1" smtClean="0">
                                    <a:latin typeface="Cambria Math" panose="02040503050406030204" pitchFamily="18" charset="0"/>
                                    <a:ea typeface="Cambria Math" panose="02040503050406030204" pitchFamily="18" charset="0"/>
                                  </a:rPr>
                                  <m:t>⊤</m:t>
                                </m:r>
                              </m:sup>
                            </m:sSup>
                            <m:sSup>
                              <m:sSupPr>
                                <m:ctrlPr>
                                  <a:rPr lang="en-IN" b="0" i="1" smtClean="0">
                                    <a:latin typeface="Cambria Math" panose="02040503050406030204" pitchFamily="18" charset="0"/>
                                    <a:ea typeface="Cambria Math" panose="02040503050406030204" pitchFamily="18" charset="0"/>
                                  </a:rPr>
                                </m:ctrlPr>
                              </m:sSupPr>
                              <m:e>
                                <m:r>
                                  <m:rPr>
                                    <m:sty m:val="p"/>
                                  </m:rPr>
                                  <a:rPr lang="en-IN" b="0" i="0" smtClean="0">
                                    <a:latin typeface="Cambria Math" panose="02040503050406030204" pitchFamily="18" charset="0"/>
                                    <a:ea typeface="Cambria Math" panose="02040503050406030204" pitchFamily="18" charset="0"/>
                                  </a:rPr>
                                  <m:t>Σ</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𝛍</m:t>
                            </m:r>
                            <m:r>
                              <a:rPr lang="en-IN" b="0" i="1" smtClean="0">
                                <a:latin typeface="Cambria Math" panose="02040503050406030204" pitchFamily="18" charset="0"/>
                                <a:ea typeface="Cambria Math" panose="02040503050406030204" pitchFamily="18" charset="0"/>
                              </a:rPr>
                              <m:t>)</m:t>
                            </m:r>
                          </m:e>
                        </m:d>
                      </m:e>
                    </m:func>
                  </m:oMath>
                </a14:m>
                <a:endParaRPr lang="en-IN" dirty="0" smtClean="0"/>
              </a:p>
              <a:p>
                <a:r>
                  <a:rPr lang="en-IN" dirty="0" smtClean="0"/>
                  <a:t>Special case </a:t>
                </a:r>
                <a14:m>
                  <m:oMath xmlns:m="http://schemas.openxmlformats.org/officeDocument/2006/math">
                    <m:r>
                      <a:rPr lang="en-IN" b="1">
                        <a:latin typeface="Cambria Math" panose="02040503050406030204" pitchFamily="18" charset="0"/>
                      </a:rPr>
                      <m:t>𝛍</m:t>
                    </m:r>
                    <m:r>
                      <a:rPr lang="en-IN" b="1" i="0" smtClean="0">
                        <a:latin typeface="Cambria Math" panose="02040503050406030204" pitchFamily="18" charset="0"/>
                      </a:rPr>
                      <m:t>=</m:t>
                    </m:r>
                    <m:r>
                      <a:rPr lang="en-IN" b="1" i="0" smtClean="0">
                        <a:latin typeface="Cambria Math" panose="02040503050406030204" pitchFamily="18" charset="0"/>
                      </a:rPr>
                      <m:t>𝟎</m:t>
                    </m:r>
                  </m:oMath>
                </a14:m>
                <a:r>
                  <a:rPr lang="en-IN" dirty="0" smtClean="0"/>
                  <a:t> and </a:t>
                </a:r>
                <a14:m>
                  <m:oMath xmlns:m="http://schemas.openxmlformats.org/officeDocument/2006/math">
                    <m:r>
                      <m:rPr>
                        <m:sty m:val="p"/>
                      </m:rPr>
                      <a:rPr lang="en-IN">
                        <a:latin typeface="Cambria Math" panose="02040503050406030204" pitchFamily="18" charset="0"/>
                      </a:rPr>
                      <m:t>Σ</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oMath>
                </a14:m>
                <a:r>
                  <a:rPr lang="en-IN" dirty="0" smtClean="0"/>
                  <a:t> called </a:t>
                </a:r>
                <a:r>
                  <a:rPr lang="en-IN" i="1" dirty="0" smtClean="0"/>
                  <a:t>standard Gaussian/Normal </a:t>
                </a:r>
                <a:r>
                  <a:rPr lang="en-IN" i="1" dirty="0" err="1" smtClean="0"/>
                  <a:t>dist</a:t>
                </a:r>
                <a:endParaRPr lang="en-IN" i="1"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r>
                          <a:rPr lang="en-IN" i="1">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d>
                              </m:e>
                              <m:sup>
                                <m:r>
                                  <a:rPr lang="en-IN" i="1">
                                    <a:latin typeface="Cambria Math" panose="02040503050406030204" pitchFamily="18" charset="0"/>
                                    <a:ea typeface="Cambria Math" panose="02040503050406030204" pitchFamily="18" charset="0"/>
                                  </a:rPr>
                                  <m:t>𝑑</m:t>
                                </m:r>
                              </m:sup>
                            </m:sSup>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d>
                                  <m:dPr>
                                    <m:begChr m:val="‖"/>
                                    <m:endChr m:val="‖"/>
                                    <m:ctrlPr>
                                      <a:rPr lang="en-IN" i="1" smtClean="0">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𝐱</m:t>
                                    </m:r>
                                  </m:e>
                                </m:d>
                              </m:e>
                              <m:sub>
                                <m:r>
                                  <a:rPr lang="en-IN" b="0" i="1" smtClean="0">
                                    <a:latin typeface="Cambria Math" panose="02040503050406030204" pitchFamily="18" charset="0"/>
                                    <a:ea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2</m:t>
                                </m:r>
                              </m:sup>
                            </m:sSubSup>
                          </m:e>
                        </m:d>
                      </m:e>
                    </m:func>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b="0" i="1" smtClean="0">
                                        <a:latin typeface="Cambria Math" panose="02040503050406030204" pitchFamily="18" charset="0"/>
                                        <a:ea typeface="Cambria Math" panose="02040503050406030204" pitchFamily="18" charset="0"/>
                                      </a:rPr>
                                    </m:ctrlPr>
                                  </m:sSubSupPr>
                                  <m:e>
                                    <m:r>
                                      <a:rPr lang="en-IN"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up>
                                    <m:r>
                                      <a:rPr lang="en-IN" b="0" i="1" smtClean="0">
                                        <a:latin typeface="Cambria Math" panose="02040503050406030204" pitchFamily="18" charset="0"/>
                                        <a:ea typeface="Cambria Math" panose="02040503050406030204" pitchFamily="18" charset="0"/>
                                      </a:rPr>
                                      <m:t>2</m:t>
                                    </m:r>
                                  </m:sup>
                                </m:sSubSup>
                              </m:e>
                            </m:d>
                          </m:e>
                        </m:func>
                      </m:e>
                    </m:nary>
                  </m:oMath>
                </a14:m>
                <a:endParaRPr lang="en-IN" dirty="0" smtClean="0"/>
              </a:p>
              <a:p>
                <a:r>
                  <a:rPr lang="en-IN" dirty="0" smtClean="0"/>
                  <a:t>However, </a:t>
                </a:r>
                <a14:m>
                  <m:oMath xmlns:m="http://schemas.openxmlformats.org/officeDocument/2006/math">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e>
                        </m:rad>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den>
                            </m:f>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up>
                                <m:r>
                                  <a:rPr lang="en-IN" i="1">
                                    <a:latin typeface="Cambria Math" panose="02040503050406030204" pitchFamily="18" charset="0"/>
                                    <a:ea typeface="Cambria Math" panose="02040503050406030204" pitchFamily="18" charset="0"/>
                                  </a:rPr>
                                  <m:t>2</m:t>
                                </m:r>
                              </m:sup>
                            </m:sSubSup>
                          </m:e>
                        </m:d>
                      </m:e>
                    </m:func>
                  </m:oMath>
                </a14:m>
                <a:r>
                  <a:rPr lang="en-IN" dirty="0" smtClean="0"/>
                  <a:t> is simply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0,1</m:t>
                        </m:r>
                      </m:e>
                    </m:d>
                  </m:oMath>
                </a14:m>
                <a:r>
                  <a:rPr lang="en-IN" dirty="0" smtClean="0"/>
                  <a:t> i.e. we indeed have</a:t>
                </a:r>
                <a:br>
                  <a:rPr lang="en-IN" dirty="0" smtClean="0"/>
                </a:b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𝑑</m:t>
                            </m:r>
                          </m:sub>
                        </m:sSub>
                        <m:r>
                          <a:rPr lang="en-IN" i="1">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𝟎</m:t>
                        </m:r>
                        <m:r>
                          <a:rPr lang="en-IN" i="1">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I</m:t>
                        </m:r>
                      </m:e>
                    </m:d>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𝑑</m:t>
                        </m:r>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𝑖</m:t>
                                </m:r>
                              </m:sub>
                            </m:sSub>
                            <m:r>
                              <a:rPr lang="en-IN" i="1">
                                <a:latin typeface="Cambria Math" panose="02040503050406030204" pitchFamily="18" charset="0"/>
                                <a:ea typeface="Cambria Math" panose="02040503050406030204" pitchFamily="18" charset="0"/>
                              </a:rPr>
                              <m:t> | </m:t>
                            </m:r>
                            <m:r>
                              <a:rPr lang="en-IN" b="0" i="1">
                                <a:latin typeface="Cambria Math" panose="02040503050406030204" pitchFamily="18" charset="0"/>
                                <a:ea typeface="Cambria Math" panose="02040503050406030204" pitchFamily="18" charset="0"/>
                              </a:rPr>
                              <m:t>0</m:t>
                            </m:r>
                            <m:r>
                              <a:rPr lang="en-IN" i="1">
                                <a:latin typeface="Cambria Math" panose="02040503050406030204" pitchFamily="18" charset="0"/>
                                <a:ea typeface="Cambria Math" panose="02040503050406030204" pitchFamily="18" charset="0"/>
                              </a:rPr>
                              <m:t>,</m:t>
                            </m:r>
                            <m:r>
                              <a:rPr lang="en-IN" b="0" i="0" smtClean="0">
                                <a:latin typeface="Cambria Math" panose="02040503050406030204" pitchFamily="18" charset="0"/>
                                <a:ea typeface="Cambria Math" panose="02040503050406030204" pitchFamily="18" charset="0"/>
                              </a:rPr>
                              <m:t>1</m:t>
                            </m:r>
                          </m:e>
                        </m:d>
                      </m:e>
                    </m:nary>
                  </m:oMath>
                </a14:m>
                <a:endParaRPr lang="en-IN" dirty="0" smtClean="0"/>
              </a:p>
              <a:p>
                <a:r>
                  <a:rPr lang="en-IN" dirty="0" smtClean="0"/>
                  <a:t>All </a:t>
                </a:r>
                <a14:m>
                  <m:oMath xmlns:m="http://schemas.openxmlformats.org/officeDocument/2006/math">
                    <m:r>
                      <a:rPr lang="en-IN" b="0" i="1" smtClean="0">
                        <a:latin typeface="Cambria Math" panose="02040503050406030204" pitchFamily="18" charset="0"/>
                      </a:rPr>
                      <m:t>𝑑</m:t>
                    </m:r>
                  </m:oMath>
                </a14:m>
                <a:r>
                  <a:rPr lang="en-IN" dirty="0" smtClean="0"/>
                  <a:t> coordinates of a standard Gaussian </a:t>
                </a:r>
                <a:r>
                  <a:rPr lang="en-IN" dirty="0" err="1" smtClean="0"/>
                  <a:t>r.v</a:t>
                </a:r>
                <a:r>
                  <a:rPr lang="en-IN" dirty="0" smtClean="0"/>
                  <a:t>. are independent!</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p:spTree>
    <p:extLst>
      <p:ext uri="{BB962C8B-B14F-4D97-AF65-F5344CB8AC3E}">
        <p14:creationId xmlns:p14="http://schemas.microsoft.com/office/powerpoint/2010/main" val="11808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Gaussian Random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377666"/>
              </a:xfrm>
            </p:spPr>
            <p:txBody>
              <a:bodyPr/>
              <a:lstStyle/>
              <a:p>
                <a:r>
                  <a:rPr lang="en-IN" dirty="0" smtClean="0"/>
                  <a:t>Given a (possibly non-standard) Gaussian vector </a:t>
                </a:r>
                <a14:m>
                  <m:oMath xmlns:m="http://schemas.openxmlformats.org/officeDocument/2006/math">
                    <m:sSup>
                      <m:sSupPr>
                        <m:ctrlPr>
                          <a:rPr lang="en-IN" b="1" i="1" smtClean="0">
                            <a:latin typeface="Cambria Math" panose="02040503050406030204" pitchFamily="18" charset="0"/>
                            <a:ea typeface="Cambria Math" panose="02040503050406030204" pitchFamily="18" charset="0"/>
                          </a:rPr>
                        </m:ctrlPr>
                      </m:sSupPr>
                      <m:e>
                        <m:r>
                          <a:rPr lang="en-IN" b="1"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r>
                      <a:rPr lang="en-IN" b="1"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rPr>
                      <m:t>𝐱</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𝛍</m:t>
                        </m:r>
                        <m:r>
                          <a:rPr lang="en-IN" i="1">
                            <a:latin typeface="Cambria Math" panose="02040503050406030204" pitchFamily="18" charset="0"/>
                          </a:rPr>
                          <m:t>,</m:t>
                        </m:r>
                        <m:r>
                          <m:rPr>
                            <m:sty m:val="p"/>
                          </m:rPr>
                          <a:rPr lang="en-IN">
                            <a:latin typeface="Cambria Math" panose="02040503050406030204" pitchFamily="18" charset="0"/>
                          </a:rPr>
                          <m:t>Σ</m:t>
                        </m:r>
                      </m:e>
                    </m:d>
                  </m:oMath>
                </a14:m>
                <a:endParaRPr lang="en-IN" dirty="0" smtClean="0"/>
              </a:p>
              <a:p>
                <a:pPr lvl="2"/>
                <a:r>
                  <a:rPr lang="en-IN" dirty="0" smtClean="0"/>
                  <a:t>Every coordinate of </a:t>
                </a:r>
                <a14:m>
                  <m:oMath xmlns:m="http://schemas.openxmlformats.org/officeDocument/2006/math">
                    <m:r>
                      <a:rPr lang="en-IN" b="1" i="0" smtClean="0">
                        <a:latin typeface="Cambria Math" panose="02040503050406030204" pitchFamily="18" charset="0"/>
                      </a:rPr>
                      <m:t>𝐱</m:t>
                    </m:r>
                  </m:oMath>
                </a14:m>
                <a:r>
                  <a:rPr lang="en-IN" dirty="0" smtClean="0"/>
                  <a:t> is a (real valued) Gaussian </a:t>
                </a:r>
                <a:r>
                  <a:rPr lang="en-IN" dirty="0" err="1" smtClean="0"/>
                  <a:t>r.v</a:t>
                </a:r>
                <a:r>
                  <a:rPr lang="en-IN" dirty="0" smtClean="0"/>
                  <a:t>. – warning: coordinates need not be independent if the Gaussian is non-standard</a:t>
                </a:r>
              </a:p>
              <a:p>
                <a:pPr lvl="2"/>
                <a:r>
                  <a:rPr lang="en-IN" dirty="0" smtClean="0"/>
                  <a:t>The above holds true even if conditioned on all other coordinates of </a:t>
                </a:r>
                <a14:m>
                  <m:oMath xmlns:m="http://schemas.openxmlformats.org/officeDocument/2006/math">
                    <m:r>
                      <a:rPr lang="en-IN" b="1" i="0" smtClean="0">
                        <a:latin typeface="Cambria Math" panose="02040503050406030204" pitchFamily="18" charset="0"/>
                      </a:rPr>
                      <m:t>𝐱</m:t>
                    </m:r>
                  </m:oMath>
                </a14:m>
                <a:endParaRPr lang="en-IN" dirty="0" smtClean="0"/>
              </a:p>
              <a:p>
                <a:r>
                  <a:rPr lang="en-IN" dirty="0" smtClean="0"/>
                  <a:t>Consider any coordinate of the vector, say </a:t>
                </a:r>
                <a14:m>
                  <m:oMath xmlns:m="http://schemas.openxmlformats.org/officeDocument/2006/math">
                    <m:r>
                      <a:rPr lang="en-IN" b="0" i="1" smtClean="0">
                        <a:latin typeface="Cambria Math" panose="02040503050406030204" pitchFamily="18" charset="0"/>
                      </a:rPr>
                      <m:t>𝑗</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𝑑</m:t>
                        </m:r>
                      </m:e>
                    </m:d>
                  </m:oMath>
                </a14:m>
                <a:endParaRPr lang="en-IN" dirty="0" smtClean="0"/>
              </a:p>
              <a:p>
                <a:pPr lvl="2"/>
                <a14:m>
                  <m:oMath xmlns:m="http://schemas.openxmlformats.org/officeDocument/2006/math">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smtClean="0"/>
                  <a:t> is distributed as the Gaussian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𝑗</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Σ</m:t>
                            </m:r>
                          </m:e>
                          <m:sub>
                            <m:r>
                              <a:rPr lang="en-IN" b="0" i="1" smtClean="0">
                                <a:latin typeface="Cambria Math" panose="02040503050406030204" pitchFamily="18" charset="0"/>
                                <a:ea typeface="Cambria Math" panose="02040503050406030204" pitchFamily="18" charset="0"/>
                              </a:rPr>
                              <m:t>𝑗𝑗</m:t>
                            </m:r>
                          </m:sub>
                        </m:sSub>
                      </m:e>
                    </m:d>
                  </m:oMath>
                </a14:m>
                <a:endParaRPr lang="en-IN" dirty="0" smtClean="0"/>
              </a:p>
              <a:p>
                <a:pPr lvl="2"/>
                <a:r>
                  <a:rPr lang="en-IN" dirty="0" smtClean="0"/>
                  <a:t>Given values </a:t>
                </a:r>
                <a14:m>
                  <m:oMath xmlns:m="http://schemas.openxmlformats.org/officeDocument/2006/math">
                    <m:sSub>
                      <m:sSubPr>
                        <m:ctrlPr>
                          <a:rPr lang="en-IN" b="0" i="1" smtClean="0">
                            <a:latin typeface="Cambria Math" panose="02040503050406030204" pitchFamily="18" charset="0"/>
                          </a:rPr>
                        </m:ctrlPr>
                      </m:sSubPr>
                      <m:e>
                        <m:sSub>
                          <m:sSubPr>
                            <m:ctrlPr>
                              <a:rPr lang="en-IN" b="0" i="1" smtClean="0">
                                <a:latin typeface="Cambria Math" panose="02040503050406030204" pitchFamily="18" charset="0"/>
                              </a:rPr>
                            </m:ctrlPr>
                          </m:sSubPr>
                          <m:e>
                            <m:r>
                              <a:rPr lang="en-IN" b="1" i="0" smtClean="0">
                                <a:latin typeface="Cambria Math" panose="02040503050406030204" pitchFamily="18" charset="0"/>
                              </a:rPr>
                              <m:t>𝐱</m:t>
                            </m:r>
                          </m:e>
                          <m:sub>
                            <m:r>
                              <a:rPr lang="en-IN" b="0" i="1" smtClean="0">
                                <a:latin typeface="Cambria Math" panose="02040503050406030204" pitchFamily="18" charset="0"/>
                              </a:rPr>
                              <m:t>𝑘</m:t>
                            </m:r>
                          </m:sub>
                        </m:sSub>
                        <m:r>
                          <a:rPr lang="en-IN" b="0" i="1" smtClean="0">
                            <a:latin typeface="Cambria Math" panose="02040503050406030204" pitchFamily="18" charset="0"/>
                          </a:rPr>
                          <m:t>=</m:t>
                        </m:r>
                        <m:r>
                          <a:rPr lang="en-IN" b="0" i="1" smtClean="0">
                            <a:latin typeface="Cambria Math" panose="02040503050406030204" pitchFamily="18" charset="0"/>
                          </a:rPr>
                          <m:t>𝑣</m:t>
                        </m:r>
                      </m:e>
                      <m:sub>
                        <m:r>
                          <a:rPr lang="en-IN" b="0" i="1" smtClean="0">
                            <a:latin typeface="Cambria Math" panose="02040503050406030204" pitchFamily="18" charset="0"/>
                          </a:rPr>
                          <m:t>𝑘</m:t>
                        </m:r>
                      </m:sub>
                    </m:sSub>
                  </m:oMath>
                </a14:m>
                <a:r>
                  <a:rPr lang="en-IN" dirty="0" smtClean="0"/>
                  <a:t> for all other coordinates </a:t>
                </a:r>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𝑗</m:t>
                    </m:r>
                  </m:oMath>
                </a14:m>
                <a:r>
                  <a:rPr lang="en-IN" dirty="0" smtClean="0"/>
                  <a:t>, </a:t>
                </a:r>
                <a14:m>
                  <m:oMath xmlns:m="http://schemas.openxmlformats.org/officeDocument/2006/math">
                    <m:sSub>
                      <m:sSubPr>
                        <m:ctrlPr>
                          <a:rPr lang="en-IN" i="1">
                            <a:latin typeface="Cambria Math" panose="02040503050406030204" pitchFamily="18" charset="0"/>
                          </a:rPr>
                        </m:ctrlPr>
                      </m:sSubPr>
                      <m:e>
                        <m:r>
                          <a:rPr lang="en-IN" b="1" i="0">
                            <a:latin typeface="Cambria Math" panose="02040503050406030204" pitchFamily="18" charset="0"/>
                          </a:rPr>
                          <m:t>𝐱</m:t>
                        </m:r>
                      </m:e>
                      <m:sub>
                        <m:r>
                          <a:rPr lang="en-IN" b="0" i="1" smtClean="0">
                            <a:latin typeface="Cambria Math" panose="02040503050406030204" pitchFamily="18" charset="0"/>
                          </a:rPr>
                          <m:t>𝑗</m:t>
                        </m:r>
                      </m:sub>
                    </m:sSub>
                  </m:oMath>
                </a14:m>
                <a:r>
                  <a:rPr lang="en-IN" dirty="0" smtClean="0"/>
                  <a:t> is still Gaussian</a:t>
                </a:r>
              </a:p>
              <a:p>
                <a:pPr lvl="2"/>
                <a:r>
                  <a:rPr lang="en-IN" dirty="0" smtClean="0"/>
                  <a:t>Expression a bit complicated – refer to DFO Sec 6.5.1 </a:t>
                </a:r>
                <a:r>
                  <a:rPr lang="en-IN" dirty="0" smtClean="0">
                    <a:solidFill>
                      <a:schemeClr val="tx1"/>
                    </a:solidFill>
                  </a:rPr>
                  <a:t>(see the reference </a:t>
                </a:r>
                <a:r>
                  <a:rPr lang="en-IN" dirty="0">
                    <a:solidFill>
                      <a:schemeClr val="tx1"/>
                    </a:solidFill>
                  </a:rPr>
                  <a:t>section </a:t>
                </a:r>
                <a:r>
                  <a:rPr lang="en-IN" smtClean="0">
                    <a:solidFill>
                      <a:schemeClr val="tx1"/>
                    </a:solidFill>
                  </a:rPr>
                  <a:t>on the </a:t>
                </a:r>
                <a:r>
                  <a:rPr lang="en-IN" dirty="0">
                    <a:solidFill>
                      <a:schemeClr val="tx1"/>
                    </a:solidFill>
                  </a:rPr>
                  <a:t>course webpage) </a:t>
                </a:r>
                <a:endParaRPr lang="en-IN" dirty="0" smtClean="0"/>
              </a:p>
              <a:p>
                <a:r>
                  <a:rPr lang="en-IN" dirty="0" smtClean="0"/>
                  <a:t>If </a:t>
                </a:r>
                <a14:m>
                  <m:oMath xmlns:m="http://schemas.openxmlformats.org/officeDocument/2006/math">
                    <m:r>
                      <a:rPr lang="en-IN" b="1">
                        <a:latin typeface="Cambria Math" panose="02040503050406030204" pitchFamily="18" charset="0"/>
                      </a:rPr>
                      <m:t>𝐚</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oMath>
                </a14:m>
                <a:r>
                  <a:rPr lang="en-IN" dirty="0"/>
                  <a:t> is a constant </a:t>
                </a:r>
                <a:r>
                  <a:rPr lang="en-IN" dirty="0" smtClean="0"/>
                  <a:t>vector, then </a:t>
                </a:r>
                <a14:m>
                  <m:oMath xmlns:m="http://schemas.openxmlformats.org/officeDocument/2006/math">
                    <m:r>
                      <a:rPr lang="en-IN" b="1" i="1">
                        <a:latin typeface="Cambria Math" panose="02040503050406030204" pitchFamily="18" charset="0"/>
                        <a:ea typeface="Cambria Math" panose="02040503050406030204" pitchFamily="18" charset="0"/>
                      </a:rPr>
                      <m:t>ℝ</m:t>
                    </m:r>
                    <m:r>
                      <a:rPr lang="en-IN" b="0" i="1"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rPr>
                            </m:ctrlPr>
                          </m:sSupPr>
                          <m:e>
                            <m:r>
                              <a:rPr lang="en-IN" b="1">
                                <a:latin typeface="Cambria Math" panose="02040503050406030204" pitchFamily="18" charset="0"/>
                              </a:rPr>
                              <m:t>𝛍</m:t>
                            </m:r>
                          </m:e>
                          <m:sup>
                            <m:r>
                              <a:rPr lang="en-IN" b="0" i="1" smtClean="0">
                                <a:latin typeface="Cambria Math" panose="02040503050406030204" pitchFamily="18" charset="0"/>
                              </a:rPr>
                              <m:t>⊤</m:t>
                            </m:r>
                          </m:sup>
                        </m:sSup>
                        <m:r>
                          <a:rPr lang="en-IN" b="1" i="0" smtClean="0">
                            <a:latin typeface="Cambria Math" panose="02040503050406030204" pitchFamily="18" charset="0"/>
                          </a:rPr>
                          <m:t>𝐚</m:t>
                        </m:r>
                        <m:r>
                          <a:rPr lang="en-IN" b="1" i="0" smtClean="0">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𝐚</m:t>
                            </m:r>
                          </m:e>
                          <m:sup>
                            <m:r>
                              <a:rPr lang="en-IN" i="1">
                                <a:latin typeface="Cambria Math" panose="02040503050406030204" pitchFamily="18" charset="0"/>
                                <a:ea typeface="Cambria Math" panose="02040503050406030204" pitchFamily="18" charset="0"/>
                              </a:rPr>
                              <m:t>⊤</m:t>
                            </m:r>
                          </m:sup>
                        </m:sSup>
                        <m:r>
                          <m:rPr>
                            <m:sty m:val="p"/>
                          </m:rPr>
                          <a:rPr lang="en-IN">
                            <a:latin typeface="Cambria Math" panose="02040503050406030204" pitchFamily="18" charset="0"/>
                          </a:rPr>
                          <m:t>Σ</m:t>
                        </m:r>
                        <m:r>
                          <a:rPr lang="en-IN" b="1">
                            <a:latin typeface="Cambria Math" panose="02040503050406030204" pitchFamily="18" charset="0"/>
                            <a:ea typeface="Cambria Math" panose="02040503050406030204" pitchFamily="18" charset="0"/>
                          </a:rPr>
                          <m:t>𝐚</m:t>
                        </m:r>
                      </m:e>
                    </m:d>
                  </m:oMath>
                </a14:m>
                <a:endParaRPr lang="en-IN" dirty="0" smtClean="0"/>
              </a:p>
              <a:p>
                <a:r>
                  <a:rPr lang="en-IN" dirty="0" smtClean="0"/>
                  <a:t>If </a:t>
                </a:r>
                <a14:m>
                  <m:oMath xmlns:m="http://schemas.openxmlformats.org/officeDocument/2006/math">
                    <m:r>
                      <a:rPr lang="en-IN" i="1">
                        <a:latin typeface="Cambria Math" panose="02040503050406030204" pitchFamily="18" charset="0"/>
                      </a:rPr>
                      <m:t>𝐴</m:t>
                    </m:r>
                    <m:r>
                      <a:rPr lang="en-IN" i="1">
                        <a:latin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𝑑</m:t>
                        </m:r>
                      </m:sup>
                    </m:sSup>
                  </m:oMath>
                </a14:m>
                <a:r>
                  <a:rPr lang="en-IN" dirty="0"/>
                  <a:t> is a constant matrix </a:t>
                </a:r>
                <a:r>
                  <a:rPr lang="en-IN" dirty="0" smtClean="0"/>
                  <a:t>then </a:t>
                </a:r>
                <a14:m>
                  <m:oMath xmlns:m="http://schemas.openxmlformats.org/officeDocument/2006/math">
                    <m:sSup>
                      <m:sSupPr>
                        <m:ctrlPr>
                          <a:rPr lang="en-IN" b="1" i="1">
                            <a:latin typeface="Cambria Math" panose="02040503050406030204" pitchFamily="18" charset="0"/>
                            <a:ea typeface="Cambria Math" panose="02040503050406030204" pitchFamily="18" charset="0"/>
                          </a:rPr>
                        </m:ctrlPr>
                      </m:sSupPr>
                      <m:e>
                        <m:r>
                          <a:rPr lang="en-IN" b="1" i="1">
                            <a:latin typeface="Cambria Math" panose="02040503050406030204" pitchFamily="18" charset="0"/>
                            <a:ea typeface="Cambria Math" panose="02040503050406030204" pitchFamily="18" charset="0"/>
                          </a:rPr>
                          <m:t>ℝ</m:t>
                        </m:r>
                      </m:e>
                      <m:sup>
                        <m:r>
                          <a:rPr lang="en-IN" i="1">
                            <a:latin typeface="Cambria Math" panose="02040503050406030204" pitchFamily="18" charset="0"/>
                            <a:ea typeface="Cambria Math" panose="02040503050406030204" pitchFamily="18" charset="0"/>
                          </a:rPr>
                          <m:t>𝑑</m:t>
                        </m:r>
                      </m:sup>
                    </m:sSup>
                    <m:r>
                      <a:rPr lang="en-IN" b="1"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𝐱</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1">
                            <a:latin typeface="Cambria Math" panose="02040503050406030204" pitchFamily="18" charset="0"/>
                          </a:rPr>
                          <m:t>𝛍</m:t>
                        </m:r>
                        <m:r>
                          <a:rPr lang="en-IN" i="1">
                            <a:latin typeface="Cambria Math" panose="02040503050406030204" pitchFamily="18" charset="0"/>
                          </a:rPr>
                          <m:t>,</m:t>
                        </m:r>
                        <m:r>
                          <a:rPr lang="en-IN" b="0" i="1" smtClean="0">
                            <a:latin typeface="Cambria Math" panose="02040503050406030204" pitchFamily="18" charset="0"/>
                          </a:rPr>
                          <m:t>𝐴</m:t>
                        </m:r>
                        <m:r>
                          <m:rPr>
                            <m:sty m:val="p"/>
                          </m:rPr>
                          <a:rPr lang="en-IN">
                            <a:latin typeface="Cambria Math" panose="02040503050406030204" pitchFamily="18" charset="0"/>
                          </a:rPr>
                          <m:t>Σ</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𝐴</m:t>
                            </m:r>
                          </m:e>
                          <m:sup>
                            <m:r>
                              <a:rPr lang="en-IN" b="0" i="1" smtClean="0">
                                <a:latin typeface="Cambria Math" panose="02040503050406030204" pitchFamily="18" charset="0"/>
                              </a:rPr>
                              <m:t>⊤</m:t>
                            </m:r>
                          </m:sup>
                        </m:sSup>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377666"/>
              </a:xfrm>
              <a:blipFill>
                <a:blip r:embed="rId2"/>
                <a:stretch>
                  <a:fillRect l="-578" t="-2605" b="-181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67136" y="574044"/>
            <a:ext cx="1832396" cy="183239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571030" y="36190"/>
                <a:ext cx="8964974" cy="1906081"/>
              </a:xfrm>
              <a:prstGeom prst="wedgeRectCallout">
                <a:avLst>
                  <a:gd name="adj1" fmla="val 57942"/>
                  <a:gd name="adj2" fmla="val 4173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Note</a:t>
                </a:r>
                <a:r>
                  <a:rPr lang="en-IN" sz="2400" dirty="0" smtClean="0">
                    <a:solidFill>
                      <a:schemeClr val="tx1"/>
                    </a:solidFill>
                    <a:latin typeface="+mj-lt"/>
                  </a:rPr>
                  <a:t>: Just as before, we can derive results such as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𝔼</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0"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𝛍</m:t>
                        </m:r>
                      </m:e>
                      <m:sup>
                        <m:r>
                          <a:rPr lang="en-IN" sz="2400" i="1">
                            <a:solidFill>
                              <a:schemeClr val="tx1"/>
                            </a:solidFill>
                            <a:latin typeface="Cambria Math" panose="02040503050406030204" pitchFamily="18" charset="0"/>
                          </a:rPr>
                          <m:t>⊤</m:t>
                        </m:r>
                      </m:sup>
                    </m:sSup>
                    <m:r>
                      <a:rPr lang="en-IN" sz="2400" b="1">
                        <a:solidFill>
                          <a:schemeClr val="tx1"/>
                        </a:solidFill>
                        <a:latin typeface="Cambria Math" panose="02040503050406030204" pitchFamily="18" charset="0"/>
                      </a:rPr>
                      <m:t>𝐱</m:t>
                    </m:r>
                  </m:oMath>
                </a14:m>
                <a:r>
                  <a:rPr lang="en-IN" sz="2400" dirty="0" smtClean="0">
                    <a:solidFill>
                      <a:schemeClr val="tx1"/>
                    </a:solidFill>
                    <a:latin typeface="+mj-lt"/>
                  </a:rPr>
                  <a:t> and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𝕍</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e>
                    </m:d>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m:rPr>
                        <m:sty m:val="p"/>
                      </m:rPr>
                      <a:rPr lang="en-IN" sz="2400">
                        <a:solidFill>
                          <a:schemeClr val="tx1"/>
                        </a:solidFill>
                        <a:latin typeface="Cambria Math" panose="02040503050406030204" pitchFamily="18" charset="0"/>
                      </a:rPr>
                      <m:t>Σ</m:t>
                    </m:r>
                    <m:r>
                      <a:rPr lang="en-IN" sz="2400" b="1">
                        <a:solidFill>
                          <a:schemeClr val="tx1"/>
                        </a:solidFill>
                        <a:latin typeface="Cambria Math" panose="02040503050406030204" pitchFamily="18" charset="0"/>
                        <a:ea typeface="Cambria Math" panose="02040503050406030204" pitchFamily="18" charset="0"/>
                      </a:rPr>
                      <m:t>𝐚</m:t>
                    </m:r>
                  </m:oMath>
                </a14:m>
                <a:r>
                  <a:rPr lang="en-IN" sz="2400" dirty="0" smtClean="0">
                    <a:solidFill>
                      <a:schemeClr val="tx1"/>
                    </a:solidFill>
                    <a:latin typeface="+mj-lt"/>
                  </a:rPr>
                  <a:t> using rules we studied earlier. However, those rules do not assure us that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𝐚</m:t>
                        </m:r>
                      </m:e>
                      <m:sup>
                        <m:r>
                          <a:rPr lang="en-IN" sz="2400" i="1">
                            <a:solidFill>
                              <a:schemeClr val="tx1"/>
                            </a:solidFill>
                            <a:latin typeface="Cambria Math" panose="02040503050406030204" pitchFamily="18" charset="0"/>
                            <a:ea typeface="Cambria Math" panose="02040503050406030204" pitchFamily="18" charset="0"/>
                          </a:rPr>
                          <m:t>⊤</m:t>
                        </m:r>
                      </m:sup>
                    </m:sSup>
                    <m:r>
                      <a:rPr lang="en-IN" sz="2400" b="1">
                        <a:solidFill>
                          <a:schemeClr val="tx1"/>
                        </a:solidFill>
                        <a:latin typeface="Cambria Math" panose="02040503050406030204" pitchFamily="18" charset="0"/>
                        <a:ea typeface="Cambria Math" panose="02040503050406030204" pitchFamily="18" charset="0"/>
                      </a:rPr>
                      <m:t>𝐱</m:t>
                    </m:r>
                  </m:oMath>
                </a14:m>
                <a:r>
                  <a:rPr lang="en-IN" sz="2400" dirty="0" smtClean="0">
                    <a:solidFill>
                      <a:schemeClr val="tx1"/>
                    </a:solidFill>
                    <a:latin typeface="+mj-lt"/>
                  </a:rPr>
                  <a:t> or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𝐴</m:t>
                    </m:r>
                    <m:r>
                      <a:rPr lang="en-IN" sz="2400" b="1">
                        <a:solidFill>
                          <a:schemeClr val="tx1"/>
                        </a:solidFill>
                        <a:latin typeface="Cambria Math" panose="02040503050406030204" pitchFamily="18" charset="0"/>
                      </a:rPr>
                      <m:t>𝐱</m:t>
                    </m:r>
                    <m:r>
                      <a:rPr lang="en-IN" sz="2400" b="1" i="1">
                        <a:solidFill>
                          <a:schemeClr val="tx1"/>
                        </a:solidFill>
                        <a:latin typeface="Cambria Math" panose="02040503050406030204" pitchFamily="18" charset="0"/>
                      </a:rPr>
                      <m:t> </m:t>
                    </m:r>
                  </m:oMath>
                </a14:m>
                <a:r>
                  <a:rPr lang="en-IN" sz="2400" dirty="0" smtClean="0">
                    <a:solidFill>
                      <a:schemeClr val="tx1"/>
                    </a:solidFill>
                    <a:latin typeface="+mj-lt"/>
                  </a:rPr>
                  <a:t> must be Gaussian (they just assure us that these are some </a:t>
                </a:r>
                <a:r>
                  <a:rPr lang="en-IN" sz="2400" dirty="0" err="1" smtClean="0">
                    <a:solidFill>
                      <a:schemeClr val="tx1"/>
                    </a:solidFill>
                    <a:latin typeface="+mj-lt"/>
                  </a:rPr>
                  <a:t>r.v</a:t>
                </a:r>
                <a:r>
                  <a:rPr lang="en-IN" sz="2400" dirty="0" smtClean="0">
                    <a:solidFill>
                      <a:schemeClr val="tx1"/>
                    </a:solidFill>
                    <a:latin typeface="+mj-lt"/>
                  </a:rPr>
                  <a:t>./</a:t>
                </a:r>
                <a:r>
                  <a:rPr lang="en-IN" sz="2400" dirty="0" err="1" smtClean="0">
                    <a:solidFill>
                      <a:schemeClr val="tx1"/>
                    </a:solidFill>
                    <a:latin typeface="+mj-lt"/>
                  </a:rPr>
                  <a:t>r.vec</a:t>
                </a:r>
                <a:r>
                  <a:rPr lang="en-IN" sz="2400" dirty="0" smtClean="0">
                    <a:solidFill>
                      <a:schemeClr val="tx1"/>
                    </a:solidFill>
                    <a:latin typeface="+mj-lt"/>
                  </a:rPr>
                  <a:t>. with such and such mean and (co)-variance. It takes a more detailed analysis to show that these are actually Gaussian.</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571030" y="36190"/>
                <a:ext cx="8964974" cy="1906081"/>
              </a:xfrm>
              <a:prstGeom prst="wedgeRectCallout">
                <a:avLst>
                  <a:gd name="adj1" fmla="val 57942"/>
                  <a:gd name="adj2" fmla="val 41732"/>
                </a:avLst>
              </a:prstGeom>
              <a:blipFill>
                <a:blip r:embed="rId4"/>
                <a:stretch>
                  <a:fillRect l="-816" t="-1881" b="-658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5867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0"/>
                            </p:stCondLst>
                            <p:childTnLst>
                              <p:par>
                                <p:cTn id="34" presetID="22" presetClass="entr" presetSubtype="2"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Regression Revisited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2055086" cy="6131657"/>
              </a:xfrm>
            </p:spPr>
            <p:txBody>
              <a:bodyPr>
                <a:normAutofit/>
              </a:bodyPr>
              <a:lstStyle/>
              <a:p>
                <a:r>
                  <a:rPr lang="en-IN" dirty="0" smtClean="0"/>
                  <a:t>To perform probabilistic regression, need to assign </a:t>
                </a:r>
                <a:r>
                  <a:rPr lang="en-IN" dirty="0"/>
                  <a:t>a label distribution over all </a:t>
                </a:r>
                <a14:m>
                  <m:oMath xmlns:m="http://schemas.openxmlformats.org/officeDocument/2006/math">
                    <m:r>
                      <a:rPr lang="en-IN" i="1">
                        <a:latin typeface="Cambria Math" panose="02040503050406030204" pitchFamily="18" charset="0"/>
                        <a:ea typeface="Cambria Math" panose="02040503050406030204" pitchFamily="18" charset="0"/>
                      </a:rPr>
                      <m:t>ℝ</m:t>
                    </m:r>
                  </m:oMath>
                </a14:m>
                <a:r>
                  <a:rPr lang="en-IN" dirty="0"/>
                  <a:t> for every data point </a:t>
                </a:r>
                <a14:m>
                  <m:oMath xmlns:m="http://schemas.openxmlformats.org/officeDocument/2006/math">
                    <m:r>
                      <a:rPr lang="en-IN" b="1">
                        <a:latin typeface="Cambria Math" panose="02040503050406030204" pitchFamily="18" charset="0"/>
                      </a:rPr>
                      <m:t>𝐱</m:t>
                    </m:r>
                  </m:oMath>
                </a14:m>
                <a:endParaRPr lang="en-IN" dirty="0" smtClean="0"/>
              </a:p>
              <a:p>
                <a:pPr lvl="2"/>
                <a:r>
                  <a:rPr lang="en-IN" dirty="0" smtClean="0"/>
                  <a:t>Had it been binary classification, we would have assigned a </a:t>
                </a:r>
                <a:r>
                  <a:rPr lang="en-IN" dirty="0" err="1" smtClean="0"/>
                  <a:t>dist</a:t>
                </a:r>
                <a:r>
                  <a:rPr lang="en-IN" dirty="0" smtClean="0"/>
                  <a:t> over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endParaRPr lang="en-IN" dirty="0" smtClean="0"/>
              </a:p>
              <a:p>
                <a:pPr lvl="2"/>
                <a:r>
                  <a:rPr lang="en-IN" dirty="0" smtClean="0"/>
                  <a:t>We assume a observation model (likelihood function)</a:t>
                </a:r>
              </a:p>
              <a:p>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𝜎</m:t>
                            </m:r>
                          </m:e>
                          <m:sub>
                            <m:r>
                              <a:rPr lang="en-IN" b="0" i="1" smtClean="0">
                                <a:latin typeface="Cambria Math" panose="02040503050406030204" pitchFamily="18" charset="0"/>
                              </a:rPr>
                              <m:t>𝑙</m:t>
                            </m:r>
                          </m:sub>
                          <m:sup>
                            <m:r>
                              <a:rPr lang="en-IN" i="1">
                                <a:latin typeface="Cambria Math" panose="02040503050406030204" pitchFamily="18" charset="0"/>
                              </a:rPr>
                              <m:t>2</m:t>
                            </m:r>
                          </m:sup>
                        </m:sSubSup>
                      </m:e>
                    </m:d>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rad>
                          <m:radPr>
                            <m:degHide m:val="on"/>
                            <m:ctrlPr>
                              <a:rPr lang="en-IN" i="1">
                                <a:latin typeface="Cambria Math" panose="02040503050406030204" pitchFamily="18" charset="0"/>
                              </a:rPr>
                            </m:ctrlPr>
                          </m:radPr>
                          <m:deg/>
                          <m:e>
                            <m:r>
                              <a:rPr lang="en-IN" i="1">
                                <a:latin typeface="Cambria Math" panose="02040503050406030204" pitchFamily="18" charset="0"/>
                              </a:rPr>
                              <m:t>2</m:t>
                            </m:r>
                            <m:r>
                              <a:rPr lang="en-IN" i="1">
                                <a:latin typeface="Cambria Math" panose="02040503050406030204" pitchFamily="18" charset="0"/>
                              </a:rPr>
                              <m:t>𝜋</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rad>
                      </m:den>
                    </m:f>
                    <m:func>
                      <m:funcPr>
                        <m:ctrlPr>
                          <a:rPr lang="en-IN" i="1">
                            <a:latin typeface="Cambria Math" panose="02040503050406030204" pitchFamily="18" charset="0"/>
                          </a:rPr>
                        </m:ctrlPr>
                      </m:funcPr>
                      <m:fName>
                        <m:r>
                          <m:rPr>
                            <m:sty m:val="p"/>
                          </m:rPr>
                          <a:rPr lang="en-IN">
                            <a:latin typeface="Cambria Math" panose="02040503050406030204" pitchFamily="18" charset="0"/>
                          </a:rPr>
                          <m:t>exp</m:t>
                        </m:r>
                      </m:fName>
                      <m:e>
                        <m:d>
                          <m:dPr>
                            <m:ctrlPr>
                              <a:rPr lang="en-IN" i="1">
                                <a:latin typeface="Cambria Math" panose="02040503050406030204" pitchFamily="18" charset="0"/>
                              </a:rPr>
                            </m:ctrlPr>
                          </m:dPr>
                          <m:e>
                            <m:r>
                              <a:rPr lang="en-IN" i="1">
                                <a:latin typeface="Cambria Math" panose="02040503050406030204" pitchFamily="18" charset="0"/>
                              </a:rPr>
                              <m:t>−</m:t>
                            </m:r>
                            <m:sSup>
                              <m:sSupPr>
                                <m:ctrlPr>
                                  <a:rPr lang="en-IN" i="1">
                                    <a:latin typeface="Cambria Math" panose="02040503050406030204" pitchFamily="18" charset="0"/>
                                  </a:rPr>
                                </m:ctrlPr>
                              </m:sSupPr>
                              <m:e>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e>
                                </m:d>
                              </m:e>
                              <m:sup>
                                <m:r>
                                  <a:rPr lang="en-IN" i="1">
                                    <a:latin typeface="Cambria Math" panose="02040503050406030204" pitchFamily="18" charset="0"/>
                                  </a:rPr>
                                  <m:t>2</m:t>
                                </m:r>
                              </m:sup>
                            </m:sSup>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2</m:t>
                                </m:r>
                                <m:r>
                                  <a:rPr lang="en-IN" i="1">
                                    <a:latin typeface="Cambria Math" panose="02040503050406030204" pitchFamily="18" charset="0"/>
                                  </a:rPr>
                                  <m:t>𝜎</m:t>
                                </m:r>
                              </m:e>
                              <m:sub>
                                <m:r>
                                  <a:rPr lang="en-IN" b="0" i="1" smtClean="0">
                                    <a:latin typeface="Cambria Math" panose="02040503050406030204" pitchFamily="18" charset="0"/>
                                  </a:rPr>
                                  <m:t>𝑙</m:t>
                                </m:r>
                              </m:sub>
                              <m:sup>
                                <m:r>
                                  <a:rPr lang="en-IN" i="1">
                                    <a:latin typeface="Cambria Math" panose="02040503050406030204" pitchFamily="18" charset="0"/>
                                  </a:rPr>
                                  <m:t>2</m:t>
                                </m:r>
                              </m:sup>
                            </m:sSubSup>
                          </m:e>
                        </m:d>
                      </m:e>
                    </m:func>
                  </m:oMath>
                </a14:m>
                <a:endParaRPr lang="en-IN" dirty="0" smtClean="0"/>
              </a:p>
              <a:p>
                <a:r>
                  <a:rPr lang="en-IN" dirty="0" smtClean="0"/>
                  <a:t>Properties of (univariate) Gaussian tells us that this is same as saying</a:t>
                </a:r>
              </a:p>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i="1">
                            <a:latin typeface="Cambria Math" panose="02040503050406030204" pitchFamily="18" charset="0"/>
                          </a:rPr>
                        </m:ctrlPr>
                      </m:sSupPr>
                      <m:e>
                        <m:r>
                          <a:rPr lang="en-IN" b="1">
                            <a:latin typeface="Cambria Math" panose="02040503050406030204" pitchFamily="18" charset="0"/>
                          </a:rPr>
                          <m:t>𝐰</m:t>
                        </m:r>
                      </m:e>
                      <m:sup>
                        <m:r>
                          <a:rPr lang="en-IN" i="1">
                            <a:latin typeface="Cambria Math" panose="02040503050406030204" pitchFamily="18" charset="0"/>
                          </a:rPr>
                          <m:t>⊤</m:t>
                        </m:r>
                      </m:sup>
                    </m:sSup>
                    <m:sSup>
                      <m:sSupPr>
                        <m:ctrlPr>
                          <a:rPr lang="en-IN" b="1"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b="1" i="1" smtClean="0">
                        <a:latin typeface="Cambria Math" panose="02040503050406030204" pitchFamily="18" charset="0"/>
                      </a:rPr>
                      <m:t>+</m:t>
                    </m:r>
                    <m:sSup>
                      <m:sSupPr>
                        <m:ctrlPr>
                          <a:rPr lang="en-IN"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𝑖</m:t>
                        </m:r>
                      </m:sup>
                    </m:sSup>
                  </m:oMath>
                </a14:m>
                <a:r>
                  <a:rPr lang="en-IN" dirty="0" smtClean="0"/>
                  <a:t> where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𝜖</m:t>
                        </m:r>
                      </m:e>
                      <m:sup>
                        <m:r>
                          <a:rPr lang="en-IN" b="0" i="1" smtClean="0">
                            <a:latin typeface="Cambria Math" panose="02040503050406030204" pitchFamily="18" charset="0"/>
                          </a:rPr>
                          <m:t>𝑖</m:t>
                        </m:r>
                      </m:sup>
                    </m:sSup>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i="1" smtClean="0">
                            <a:latin typeface="Cambria Math" panose="02040503050406030204" pitchFamily="18" charset="0"/>
                          </a:rPr>
                          <m:t>0</m:t>
                        </m:r>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𝜎</m:t>
                            </m:r>
                          </m:e>
                          <m:sup>
                            <m:r>
                              <a:rPr lang="en-IN" i="1">
                                <a:latin typeface="Cambria Math" panose="02040503050406030204" pitchFamily="18" charset="0"/>
                              </a:rPr>
                              <m:t>2</m:t>
                            </m:r>
                          </m:sup>
                        </m:sSup>
                      </m:e>
                    </m:d>
                  </m:oMath>
                </a14:m>
                <a:endParaRPr lang="en-IN" dirty="0" smtClean="0"/>
              </a:p>
              <a:p>
                <a:r>
                  <a:rPr lang="en-IN" dirty="0" smtClean="0"/>
                  <a:t>Also, let us assume that we like model vectors </a:t>
                </a:r>
                <a14:m>
                  <m:oMath xmlns:m="http://schemas.openxmlformats.org/officeDocument/2006/math">
                    <m:r>
                      <a:rPr lang="en-IN" b="1" i="0" smtClean="0">
                        <a:latin typeface="Cambria Math" panose="02040503050406030204" pitchFamily="18" charset="0"/>
                      </a:rPr>
                      <m:t>𝐰</m:t>
                    </m:r>
                  </m:oMath>
                </a14:m>
                <a:r>
                  <a:rPr lang="en-IN" dirty="0" smtClean="0"/>
                  <a:t> with small L2 norm better than those with larger L2 norm i.e. have a prior </a:t>
                </a:r>
                <a14:m>
                  <m:oMath xmlns:m="http://schemas.openxmlformats.org/officeDocument/2006/math">
                    <m:r>
                      <a:rPr lang="en-IN"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𝟎</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𝐼</m:t>
                            </m:r>
                          </m:e>
                          <m:sub>
                            <m:r>
                              <a:rPr lang="en-IN" b="0" i="1" smtClean="0">
                                <a:latin typeface="Cambria Math" panose="02040503050406030204" pitchFamily="18" charset="0"/>
                                <a:ea typeface="Cambria Math" panose="02040503050406030204" pitchFamily="18" charset="0"/>
                              </a:rPr>
                              <m:t>𝑑</m:t>
                            </m:r>
                          </m:sub>
                        </m:sSub>
                      </m:e>
                    </m:d>
                  </m:oMath>
                </a14:m>
                <a:endParaRPr lang="en-IN" dirty="0" smtClean="0"/>
              </a:p>
              <a:p>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i="1">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rPr>
                          <m:t>𝟎</m:t>
                        </m:r>
                        <m:r>
                          <a:rPr lang="en-IN" i="1">
                            <a:latin typeface="Cambria Math" panose="02040503050406030204" pitchFamily="18" charset="0"/>
                          </a:rPr>
                          <m:t>,</m:t>
                        </m:r>
                        <m:sSubSup>
                          <m:sSubSupPr>
                            <m:ctrlPr>
                              <a:rPr lang="en-IN" b="0" i="1" smtClean="0">
                                <a:latin typeface="Cambria Math" panose="02040503050406030204" pitchFamily="18" charset="0"/>
                              </a:rPr>
                            </m:ctrlPr>
                          </m:sSubSupPr>
                          <m:e>
                            <m:r>
                              <a:rPr lang="en-IN" i="1">
                                <a:latin typeface="Cambria Math" panose="02040503050406030204" pitchFamily="18" charset="0"/>
                              </a:rPr>
                              <m:t>𝜎</m:t>
                            </m:r>
                          </m:e>
                          <m:sub>
                            <m:r>
                              <a:rPr lang="en-IN" b="0" i="1" smtClean="0">
                                <a:latin typeface="Cambria Math" panose="02040503050406030204" pitchFamily="18" charset="0"/>
                              </a:rPr>
                              <m:t>𝑝</m:t>
                            </m:r>
                          </m:sub>
                          <m:sup>
                            <m:r>
                              <a:rPr lang="en-IN" i="1">
                                <a:latin typeface="Cambria Math" panose="02040503050406030204" pitchFamily="18" charset="0"/>
                              </a:rPr>
                              <m:t>2</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𝑑</m:t>
                            </m:r>
                          </m:sub>
                        </m:sSub>
                      </m:e>
                    </m:d>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𝜋</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𝑝</m:t>
                                    </m:r>
                                  </m:sub>
                                  <m:sup>
                                    <m:r>
                                      <a:rPr lang="en-IN" i="1">
                                        <a:latin typeface="Cambria Math" panose="02040503050406030204" pitchFamily="18" charset="0"/>
                                        <a:ea typeface="Cambria Math" panose="02040503050406030204" pitchFamily="18" charset="0"/>
                                      </a:rPr>
                                      <m:t>2</m:t>
                                    </m:r>
                                  </m:sup>
                                </m:sSubSup>
                              </m:e>
                            </m:d>
                          </m:e>
                          <m:sup>
                            <m:r>
                              <a:rPr lang="en-IN" i="1">
                                <a:latin typeface="Cambria Math" panose="02040503050406030204" pitchFamily="18" charset="0"/>
                                <a:ea typeface="Cambria Math" panose="02040503050406030204" pitchFamily="18" charset="0"/>
                              </a:rPr>
                              <m:t>𝑑</m:t>
                            </m:r>
                            <m:r>
                              <a:rPr lang="en-IN" b="0" i="1" smtClean="0">
                                <a:latin typeface="Cambria Math" panose="02040503050406030204" pitchFamily="18" charset="0"/>
                                <a:ea typeface="Cambria Math" panose="02040503050406030204" pitchFamily="18" charset="0"/>
                              </a:rPr>
                              <m:t>/2</m:t>
                            </m:r>
                          </m:sup>
                        </m:sSup>
                      </m:den>
                    </m:f>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exp</m:t>
                        </m:r>
                      </m:fName>
                      <m:e>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𝑝</m:t>
                                    </m:r>
                                  </m:sub>
                                  <m:sup>
                                    <m:r>
                                      <a:rPr lang="en-IN" b="0" i="1" smtClean="0">
                                        <a:latin typeface="Cambria Math" panose="02040503050406030204" pitchFamily="18" charset="0"/>
                                        <a:ea typeface="Cambria Math" panose="02040503050406030204" pitchFamily="18" charset="0"/>
                                      </a:rPr>
                                      <m:t>2</m:t>
                                    </m:r>
                                  </m:sup>
                                </m:sSubSup>
                              </m:den>
                            </m:f>
                            <m:sSubSup>
                              <m:sSubSupPr>
                                <m:ctrlPr>
                                  <a:rPr lang="en-IN" i="1">
                                    <a:latin typeface="Cambria Math" panose="02040503050406030204" pitchFamily="18" charset="0"/>
                                    <a:ea typeface="Cambria Math" panose="02040503050406030204" pitchFamily="18" charset="0"/>
                                  </a:rPr>
                                </m:ctrlPr>
                              </m:sSubSupPr>
                              <m:e>
                                <m:d>
                                  <m:dPr>
                                    <m:begChr m:val="‖"/>
                                    <m:endChr m:val="‖"/>
                                    <m:ctrlPr>
                                      <a:rPr lang="en-IN" i="1">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𝐰</m:t>
                                    </m:r>
                                  </m:e>
                                </m:d>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e>
                        </m:d>
                      </m:e>
                    </m:func>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2055086" cy="6131657"/>
              </a:xfrm>
              <a:blipFill>
                <a:blip r:embed="rId2"/>
                <a:stretch>
                  <a:fillRect l="-556" t="-238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201541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Probabilistic Regression Revisited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Recall that the prior encodes our beliefs before we have seen data</a:t>
                </a:r>
              </a:p>
              <a:p>
                <a:r>
                  <a:rPr lang="en-IN" dirty="0" smtClean="0"/>
                  <a:t>Posterior encodes our beliefs after we have seen data – Bayes Rule</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1" i="0" smtClean="0">
                            <a:latin typeface="Cambria Math" panose="02040503050406030204" pitchFamily="18" charset="0"/>
                            <a:ea typeface="Cambria Math" panose="02040503050406030204" pitchFamily="18" charset="0"/>
                          </a:rPr>
                          <m:t>𝐰</m:t>
                        </m:r>
                        <m:r>
                          <a:rPr lang="en-IN" b="0" i="1" smtClean="0">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𝑛</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𝑛</m:t>
                            </m:r>
                          </m:sup>
                        </m:sSup>
                      </m:e>
                    </m:d>
                    <m:r>
                      <a:rPr lang="en-IN" b="0" i="1" smtClean="0">
                        <a:latin typeface="Cambria Math" panose="02040503050406030204" pitchFamily="18" charset="0"/>
                        <a:ea typeface="Cambria Math" panose="02040503050406030204" pitchFamily="18" charset="0"/>
                      </a:rPr>
                      <m:t>=</m:t>
                    </m:r>
                  </m:oMath>
                </a14:m>
                <a:r>
                  <a:rPr lang="en-IN" dirty="0" smtClean="0"/>
                  <a:t> </a:t>
                </a:r>
                <a14:m>
                  <m:oMath xmlns:m="http://schemas.openxmlformats.org/officeDocument/2006/math">
                    <m:f>
                      <m:fPr>
                        <m:ctrlPr>
                          <a:rPr lang="en-IN" sz="4000" b="0" i="1" dirty="0" smtClean="0">
                            <a:latin typeface="Cambria Math" panose="02040503050406030204" pitchFamily="18" charset="0"/>
                          </a:rPr>
                        </m:ctrlPr>
                      </m:fPr>
                      <m:num>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𝑛</m:t>
                                </m:r>
                              </m:sup>
                            </m:sSup>
                            <m:r>
                              <a:rPr lang="en-IN" sz="4000" b="1" i="0" smtClean="0">
                                <a:latin typeface="Cambria Math" panose="02040503050406030204" pitchFamily="18" charset="0"/>
                                <a:ea typeface="Cambria Math" panose="02040503050406030204" pitchFamily="18" charset="0"/>
                              </a:rPr>
                              <m:t> |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𝑛</m:t>
                                </m:r>
                              </m:sup>
                            </m:sSup>
                            <m:r>
                              <a:rPr lang="en-IN" sz="4000" b="1" i="0" smtClean="0">
                                <a:latin typeface="Cambria Math" panose="02040503050406030204" pitchFamily="18" charset="0"/>
                                <a:ea typeface="Cambria Math" panose="02040503050406030204" pitchFamily="18" charset="0"/>
                              </a:rPr>
                              <m:t>,</m:t>
                            </m:r>
                            <m:r>
                              <a:rPr lang="en-IN" sz="4000" b="1">
                                <a:latin typeface="Cambria Math" panose="02040503050406030204" pitchFamily="18" charset="0"/>
                                <a:ea typeface="Cambria Math" panose="02040503050406030204" pitchFamily="18" charset="0"/>
                              </a:rPr>
                              <m:t>𝐰</m:t>
                            </m:r>
                          </m:e>
                        </m:d>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r>
                              <a:rPr lang="en-IN" sz="4000" b="1" smtClean="0">
                                <a:latin typeface="Cambria Math" panose="02040503050406030204" pitchFamily="18" charset="0"/>
                                <a:ea typeface="Cambria Math" panose="02040503050406030204" pitchFamily="18" charset="0"/>
                              </a:rPr>
                              <m:t>𝐰</m:t>
                            </m:r>
                          </m:e>
                        </m:d>
                      </m:num>
                      <m:den>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𝑛</m:t>
                                </m:r>
                              </m:sup>
                            </m:sSup>
                            <m:r>
                              <a:rPr lang="en-IN" sz="4000" i="1">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1</m:t>
                                </m:r>
                              </m:sup>
                            </m:sSup>
                            <m:r>
                              <a:rPr lang="en-IN" sz="4000" b="0" i="1" smtClean="0">
                                <a:latin typeface="Cambria Math" panose="02040503050406030204" pitchFamily="18" charset="0"/>
                                <a:ea typeface="Cambria Math" panose="02040503050406030204" pitchFamily="18" charset="0"/>
                              </a:rPr>
                              <m:t>,</m:t>
                            </m:r>
                            <m:r>
                              <a:rPr lang="en-IN" sz="4000" i="1">
                                <a:latin typeface="Cambria Math" panose="02040503050406030204" pitchFamily="18" charset="0"/>
                                <a:ea typeface="Cambria Math" panose="02040503050406030204" pitchFamily="18" charset="0"/>
                              </a:rPr>
                              <m:t>…</m:t>
                            </m:r>
                            <m:r>
                              <a:rPr lang="en-IN" sz="4000" b="0" i="1" smtClean="0">
                                <a:latin typeface="Cambria Math" panose="02040503050406030204" pitchFamily="18" charset="0"/>
                                <a:ea typeface="Cambria Math" panose="02040503050406030204" pitchFamily="18" charset="0"/>
                              </a:rPr>
                              <m:t>,</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𝑛</m:t>
                                </m:r>
                              </m:sup>
                            </m:sSup>
                          </m:e>
                        </m:d>
                      </m:den>
                    </m:f>
                  </m:oMath>
                </a14:m>
                <a:endParaRPr lang="en-IN" dirty="0" smtClean="0"/>
              </a:p>
              <a:p>
                <a:r>
                  <a:rPr lang="en-IN" dirty="0" smtClean="0"/>
                  <a:t>Using independence gives us </a:t>
                </a:r>
                <a14:m>
                  <m:oMath xmlns:m="http://schemas.openxmlformats.org/officeDocument/2006/math">
                    <m:r>
                      <a:rPr lang="en-IN" sz="4000" b="0" i="1" smtClean="0">
                        <a:latin typeface="Cambria Math" panose="02040503050406030204" pitchFamily="18" charset="0"/>
                      </a:rPr>
                      <m:t>=</m:t>
                    </m:r>
                    <m:f>
                      <m:fPr>
                        <m:ctrlPr>
                          <a:rPr lang="en-IN" sz="4000" i="1" dirty="0">
                            <a:latin typeface="Cambria Math" panose="02040503050406030204" pitchFamily="18" charset="0"/>
                          </a:rPr>
                        </m:ctrlPr>
                      </m:fPr>
                      <m:num>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r>
                              <a:rPr lang="en-IN" sz="4000" b="1">
                                <a:latin typeface="Cambria Math" panose="02040503050406030204" pitchFamily="18" charset="0"/>
                                <a:ea typeface="Cambria Math" panose="02040503050406030204" pitchFamily="18" charset="0"/>
                              </a:rPr>
                              <m:t>𝐰</m:t>
                            </m:r>
                          </m:e>
                        </m:d>
                        <m:r>
                          <m:rPr>
                            <m:brk m:alnAt="25"/>
                          </m:rPr>
                          <a:rPr lang="en-IN" sz="4000" b="0" i="1" smtClean="0">
                            <a:latin typeface="Cambria Math" panose="02040503050406030204" pitchFamily="18" charset="0"/>
                            <a:ea typeface="Cambria Math" panose="02040503050406030204" pitchFamily="18" charset="0"/>
                          </a:rPr>
                          <m:t>⋅</m:t>
                        </m:r>
                        <m:nary>
                          <m:naryPr>
                            <m:chr m:val="∏"/>
                            <m:limLoc m:val="subSup"/>
                            <m:ctrlPr>
                              <a:rPr lang="en-IN" sz="4000" i="1" dirty="0" smtClean="0">
                                <a:latin typeface="Cambria Math" panose="02040503050406030204" pitchFamily="18" charset="0"/>
                              </a:rPr>
                            </m:ctrlPr>
                          </m:naryPr>
                          <m:sub>
                            <m:r>
                              <m:rPr>
                                <m:brk m:alnAt="25"/>
                              </m:rPr>
                              <a:rPr lang="en-IN" sz="4000" b="0" i="1" dirty="0" smtClean="0">
                                <a:latin typeface="Cambria Math" panose="02040503050406030204" pitchFamily="18" charset="0"/>
                              </a:rPr>
                              <m:t>𝑖</m:t>
                            </m:r>
                            <m:r>
                              <a:rPr lang="en-IN" sz="4000" b="0" i="1" dirty="0" smtClean="0">
                                <a:latin typeface="Cambria Math" panose="02040503050406030204" pitchFamily="18" charset="0"/>
                              </a:rPr>
                              <m:t>=1</m:t>
                            </m:r>
                          </m:sub>
                          <m:sup>
                            <m:r>
                              <a:rPr lang="en-IN" sz="4000" b="0" i="1" dirty="0" smtClean="0">
                                <a:latin typeface="Cambria Math" panose="02040503050406030204" pitchFamily="18" charset="0"/>
                              </a:rPr>
                              <m:t>𝑛</m:t>
                            </m:r>
                          </m:sup>
                          <m:e>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b="0" i="1" smtClean="0">
                                        <a:latin typeface="Cambria Math" panose="02040503050406030204" pitchFamily="18" charset="0"/>
                                        <a:ea typeface="Cambria Math" panose="02040503050406030204" pitchFamily="18" charset="0"/>
                                      </a:rPr>
                                      <m:t>𝑖</m:t>
                                    </m:r>
                                  </m:sup>
                                </m:sSup>
                                <m:r>
                                  <a:rPr lang="en-IN" sz="4000" i="1" smtClean="0">
                                    <a:latin typeface="Cambria Math" panose="02040503050406030204" pitchFamily="18" charset="0"/>
                                    <a:ea typeface="Cambria Math" panose="02040503050406030204" pitchFamily="18" charset="0"/>
                                  </a:rPr>
                                  <m:t> </m:t>
                                </m:r>
                                <m:r>
                                  <a:rPr lang="en-IN" sz="4000" b="1">
                                    <a:latin typeface="Cambria Math" panose="02040503050406030204" pitchFamily="18" charset="0"/>
                                    <a:ea typeface="Cambria Math" panose="02040503050406030204" pitchFamily="18" charset="0"/>
                                  </a:rPr>
                                  <m:t>|</m:t>
                                </m:r>
                                <m:r>
                                  <a:rPr lang="en-IN" sz="4000" b="1" i="0" smtClean="0">
                                    <a:latin typeface="Cambria Math" panose="02040503050406030204" pitchFamily="18" charset="0"/>
                                    <a:ea typeface="Cambria Math" panose="02040503050406030204" pitchFamily="18" charset="0"/>
                                  </a:rPr>
                                  <m:t>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𝑖</m:t>
                                    </m:r>
                                  </m:sup>
                                </m:sSup>
                                <m:r>
                                  <a:rPr lang="en-IN" sz="4000" b="0" i="1" smtClean="0">
                                    <a:latin typeface="Cambria Math" panose="02040503050406030204" pitchFamily="18" charset="0"/>
                                    <a:ea typeface="Cambria Math" panose="02040503050406030204" pitchFamily="18" charset="0"/>
                                  </a:rPr>
                                  <m:t>,</m:t>
                                </m:r>
                                <m:r>
                                  <a:rPr lang="en-IN" sz="4000" b="1">
                                    <a:latin typeface="Cambria Math" panose="02040503050406030204" pitchFamily="18" charset="0"/>
                                    <a:ea typeface="Cambria Math" panose="02040503050406030204" pitchFamily="18" charset="0"/>
                                  </a:rPr>
                                  <m:t>𝐰</m:t>
                                </m:r>
                              </m:e>
                            </m:d>
                          </m:e>
                        </m:nary>
                      </m:num>
                      <m:den>
                        <m:nary>
                          <m:naryPr>
                            <m:chr m:val="∏"/>
                            <m:limLoc m:val="subSup"/>
                            <m:ctrlPr>
                              <a:rPr lang="en-IN" sz="4000" i="1" dirty="0">
                                <a:latin typeface="Cambria Math" panose="02040503050406030204" pitchFamily="18" charset="0"/>
                              </a:rPr>
                            </m:ctrlPr>
                          </m:naryPr>
                          <m:sub>
                            <m:r>
                              <m:rPr>
                                <m:brk m:alnAt="25"/>
                              </m:rPr>
                              <a:rPr lang="en-IN" sz="4000" i="1" dirty="0">
                                <a:latin typeface="Cambria Math" panose="02040503050406030204" pitchFamily="18" charset="0"/>
                              </a:rPr>
                              <m:t>𝑖</m:t>
                            </m:r>
                            <m:r>
                              <a:rPr lang="en-IN" sz="4000" i="1" dirty="0">
                                <a:latin typeface="Cambria Math" panose="02040503050406030204" pitchFamily="18" charset="0"/>
                              </a:rPr>
                              <m:t>=1</m:t>
                            </m:r>
                          </m:sub>
                          <m:sup>
                            <m:r>
                              <a:rPr lang="en-IN" sz="4000" i="1" dirty="0">
                                <a:latin typeface="Cambria Math" panose="02040503050406030204" pitchFamily="18" charset="0"/>
                              </a:rPr>
                              <m:t>𝑛</m:t>
                            </m:r>
                          </m:sup>
                          <m:e>
                            <m:r>
                              <a:rPr lang="en-IN" sz="4000" i="1">
                                <a:latin typeface="Cambria Math" panose="02040503050406030204" pitchFamily="18" charset="0"/>
                                <a:ea typeface="Cambria Math" panose="02040503050406030204" pitchFamily="18" charset="0"/>
                              </a:rPr>
                              <m:t>ℙ</m:t>
                            </m:r>
                            <m:d>
                              <m:dPr>
                                <m:begChr m:val="["/>
                                <m:endChr m:val="]"/>
                                <m:ctrlPr>
                                  <a:rPr lang="en-IN" sz="4000" i="1">
                                    <a:latin typeface="Cambria Math" panose="02040503050406030204" pitchFamily="18" charset="0"/>
                                    <a:ea typeface="Cambria Math" panose="02040503050406030204" pitchFamily="18" charset="0"/>
                                  </a:rPr>
                                </m:ctrlPr>
                              </m:dPr>
                              <m:e>
                                <m:sSup>
                                  <m:sSupPr>
                                    <m:ctrlPr>
                                      <a:rPr lang="en-IN" sz="4000" i="1">
                                        <a:latin typeface="Cambria Math" panose="02040503050406030204" pitchFamily="18" charset="0"/>
                                        <a:ea typeface="Cambria Math" panose="02040503050406030204" pitchFamily="18" charset="0"/>
                                      </a:rPr>
                                    </m:ctrlPr>
                                  </m:sSupPr>
                                  <m:e>
                                    <m:r>
                                      <a:rPr lang="en-IN" sz="4000" i="1">
                                        <a:latin typeface="Cambria Math" panose="02040503050406030204" pitchFamily="18" charset="0"/>
                                        <a:ea typeface="Cambria Math" panose="02040503050406030204" pitchFamily="18" charset="0"/>
                                      </a:rPr>
                                      <m:t>𝑦</m:t>
                                    </m:r>
                                  </m:e>
                                  <m:sup>
                                    <m:r>
                                      <a:rPr lang="en-IN" sz="4000" i="1">
                                        <a:latin typeface="Cambria Math" panose="02040503050406030204" pitchFamily="18" charset="0"/>
                                        <a:ea typeface="Cambria Math" panose="02040503050406030204" pitchFamily="18" charset="0"/>
                                      </a:rPr>
                                      <m:t>𝑖</m:t>
                                    </m:r>
                                  </m:sup>
                                </m:sSup>
                                <m:r>
                                  <a:rPr lang="en-IN" sz="4000" i="1">
                                    <a:latin typeface="Cambria Math" panose="02040503050406030204" pitchFamily="18" charset="0"/>
                                    <a:ea typeface="Cambria Math" panose="02040503050406030204" pitchFamily="18" charset="0"/>
                                  </a:rPr>
                                  <m:t>,  </m:t>
                                </m:r>
                                <m:sSup>
                                  <m:sSupPr>
                                    <m:ctrlPr>
                                      <a:rPr lang="en-IN" sz="4000" i="1">
                                        <a:latin typeface="Cambria Math" panose="02040503050406030204" pitchFamily="18" charset="0"/>
                                        <a:ea typeface="Cambria Math" panose="02040503050406030204" pitchFamily="18" charset="0"/>
                                      </a:rPr>
                                    </m:ctrlPr>
                                  </m:sSupPr>
                                  <m:e>
                                    <m:r>
                                      <a:rPr lang="en-IN" sz="4000" b="1">
                                        <a:latin typeface="Cambria Math" panose="02040503050406030204" pitchFamily="18" charset="0"/>
                                        <a:ea typeface="Cambria Math" panose="02040503050406030204" pitchFamily="18" charset="0"/>
                                      </a:rPr>
                                      <m:t>𝐱</m:t>
                                    </m:r>
                                  </m:e>
                                  <m:sup>
                                    <m:r>
                                      <a:rPr lang="en-IN" sz="4000" i="1">
                                        <a:latin typeface="Cambria Math" panose="02040503050406030204" pitchFamily="18" charset="0"/>
                                        <a:ea typeface="Cambria Math" panose="02040503050406030204" pitchFamily="18" charset="0"/>
                                      </a:rPr>
                                      <m:t>𝑖</m:t>
                                    </m:r>
                                  </m:sup>
                                </m:sSup>
                              </m:e>
                            </m:d>
                          </m:e>
                        </m:nary>
                      </m:den>
                    </m:f>
                  </m:oMath>
                </a14:m>
                <a:endParaRPr lang="en-IN" dirty="0" smtClean="0"/>
              </a:p>
              <a:p>
                <a:r>
                  <a:rPr lang="en-IN" dirty="0" smtClean="0"/>
                  <a:t>Ignoring terms that don’t involve </a:t>
                </a:r>
                <a14:m>
                  <m:oMath xmlns:m="http://schemas.openxmlformats.org/officeDocument/2006/math">
                    <m:r>
                      <a:rPr lang="en-IN" b="1" i="0" smtClean="0">
                        <a:latin typeface="Cambria Math" panose="02040503050406030204" pitchFamily="18" charset="0"/>
                      </a:rPr>
                      <m:t>𝐰</m:t>
                    </m:r>
                  </m:oMath>
                </a14:m>
                <a:r>
                  <a:rPr lang="en-IN" dirty="0" smtClean="0"/>
                  <a:t>, taking logs gives us MAP estimate</a:t>
                </a:r>
              </a:p>
              <a:p>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𝐰</m:t>
                            </m:r>
                          </m:e>
                        </m:acc>
                      </m:e>
                      <m:sub>
                        <m:r>
                          <m:rPr>
                            <m:sty m:val="p"/>
                          </m:rPr>
                          <a:rPr lang="en-IN" b="0" i="0" dirty="0" smtClean="0">
                            <a:latin typeface="Cambria Math" panose="02040503050406030204" pitchFamily="18" charset="0"/>
                          </a:rPr>
                          <m:t>MAP</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min</m:t>
                                </m:r>
                              </m:e>
                              <m:lim>
                                <m:r>
                                  <a:rPr lang="en-IN" b="1" i="0" dirty="0" smtClean="0">
                                    <a:latin typeface="Cambria Math" panose="02040503050406030204" pitchFamily="18" charset="0"/>
                                  </a:rPr>
                                  <m:t>𝐰</m:t>
                                </m:r>
                                <m:r>
                                  <a:rPr lang="en-IN" b="0" i="1" dirty="0" smtClean="0">
                                    <a:latin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ℝ</m:t>
                                    </m:r>
                                  </m:e>
                                  <m:sup>
                                    <m:r>
                                      <a:rPr lang="en-IN" b="0" i="1" dirty="0" smtClean="0">
                                        <a:latin typeface="Cambria Math" panose="02040503050406030204" pitchFamily="18" charset="0"/>
                                        <a:ea typeface="Cambria Math" panose="02040503050406030204" pitchFamily="18" charset="0"/>
                                      </a:rPr>
                                      <m:t>𝑑</m:t>
                                    </m:r>
                                  </m:sup>
                                </m:sSup>
                              </m:lim>
                            </m:limLow>
                          </m:fName>
                          <m:e>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e>
                            </m:func>
                            <m:r>
                              <a:rPr lang="en-IN" b="0" i="1" dirty="0" smtClean="0">
                                <a:latin typeface="Cambria Math" panose="02040503050406030204" pitchFamily="18" charset="0"/>
                              </a:rPr>
                              <m:t>−</m:t>
                            </m:r>
                            <m:nary>
                              <m:naryPr>
                                <m:chr m:val="∑"/>
                                <m:limLoc m:val="subSup"/>
                                <m:ctrlPr>
                                  <a:rPr lang="en-IN" b="0" i="1" dirty="0" smtClean="0">
                                    <a:latin typeface="Cambria Math" panose="02040503050406030204" pitchFamily="18" charset="0"/>
                                  </a:rPr>
                                </m:ctrlPr>
                              </m:naryPr>
                              <m:sub>
                                <m:r>
                                  <m:rPr>
                                    <m:brk m:alnAt="25"/>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𝑛</m:t>
                                </m:r>
                              </m:sup>
                              <m:e>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ln</m:t>
                                    </m:r>
                                  </m:fName>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b="0" i="1" smtClean="0">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func>
                              </m:e>
                            </m:nary>
                          </m:e>
                        </m:func>
                      </m:e>
                    </m:func>
                  </m:oMath>
                </a14:m>
                <a:endParaRPr lang="en-IN" dirty="0" smtClean="0"/>
              </a:p>
              <a:p>
                <a:r>
                  <a:rPr lang="en-IN" dirty="0" smtClean="0"/>
                  <a:t>Note: Likelihood is a distribution over labels i.e. over </a:t>
                </a:r>
                <a14:m>
                  <m:oMath xmlns:m="http://schemas.openxmlformats.org/officeDocument/2006/math">
                    <m:r>
                      <a:rPr lang="en-IN" i="1" smtClean="0">
                        <a:latin typeface="Cambria Math" panose="02040503050406030204" pitchFamily="18" charset="0"/>
                        <a:ea typeface="Cambria Math" panose="02040503050406030204" pitchFamily="18" charset="0"/>
                      </a:rPr>
                      <m:t>ℝ</m:t>
                    </m:r>
                  </m:oMath>
                </a14:m>
                <a:r>
                  <a:rPr lang="en-IN" dirty="0" smtClean="0"/>
                  <a:t> but the prior and posterior are distributions over models i.e. over </a:t>
                </a:r>
                <a14:m>
                  <m:oMath xmlns:m="http://schemas.openxmlformats.org/officeDocument/2006/math">
                    <m:sSup>
                      <m:sSupPr>
                        <m:ctrlPr>
                          <a:rPr lang="en-IN" b="0" i="1" smtClean="0">
                            <a:latin typeface="Cambria Math" panose="02040503050406030204" pitchFamily="18" charset="0"/>
                            <a:ea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106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240653" y="0"/>
            <a:ext cx="1832396" cy="1832396"/>
          </a:xfrm>
          <a:prstGeom prst="rect">
            <a:avLst/>
          </a:prstGeom>
        </p:spPr>
      </p:pic>
      <mc:AlternateContent xmlns:mc="http://schemas.openxmlformats.org/markup-compatibility/2006" xmlns:a14="http://schemas.microsoft.com/office/drawing/2010/main">
        <mc:Choice Requires="a14">
          <p:sp>
            <p:nvSpPr>
              <p:cNvPr id="20" name="Rectangular Callout 19"/>
              <p:cNvSpPr/>
              <p:nvPr/>
            </p:nvSpPr>
            <p:spPr>
              <a:xfrm>
                <a:off x="134402" y="139906"/>
                <a:ext cx="10106249" cy="2047151"/>
              </a:xfrm>
              <a:prstGeom prst="wedgeRectCallout">
                <a:avLst>
                  <a:gd name="adj1" fmla="val 61527"/>
                  <a:gd name="adj2" fmla="val 511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You might be wondering why conditioned as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and not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0" i="1" smtClean="0">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i="0" smtClean="0">
                            <a:solidFill>
                              <a:schemeClr val="tx1"/>
                            </a:solidFill>
                            <a:latin typeface="Cambria Math" panose="02040503050406030204" pitchFamily="18" charset="0"/>
                            <a:ea typeface="Cambria Math" panose="02040503050406030204" pitchFamily="18" charset="0"/>
                          </a:rPr>
                          <m:t> </m:t>
                        </m:r>
                        <m:r>
                          <a:rPr lang="en-IN" sz="2400" b="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This is because we are currently assuming that features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do not depend on the model </a:t>
                </a:r>
                <a14:m>
                  <m:oMath xmlns:m="http://schemas.openxmlformats.org/officeDocument/2006/math">
                    <m:r>
                      <a:rPr lang="en-IN" sz="2400" b="1">
                        <a:solidFill>
                          <a:schemeClr val="tx1"/>
                        </a:solidFill>
                        <a:latin typeface="Cambria Math" panose="02040503050406030204" pitchFamily="18" charset="0"/>
                        <a:ea typeface="Cambria Math" panose="02040503050406030204" pitchFamily="18" charset="0"/>
                      </a:rPr>
                      <m:t>𝐰</m:t>
                    </m:r>
                  </m:oMath>
                </a14:m>
                <a:r>
                  <a:rPr lang="en-IN" sz="2400" dirty="0" smtClean="0">
                    <a:solidFill>
                      <a:schemeClr val="tx1"/>
                    </a:solidFill>
                    <a:latin typeface="+mj-lt"/>
                  </a:rPr>
                  <a:t>. Thus, the chain rule gives us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r>
                      <a:rPr lang="en-IN" sz="2400" b="1"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 </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r>
                          <a:rPr lang="en-IN" sz="2400" b="1">
                            <a:solidFill>
                              <a:schemeClr val="tx1"/>
                            </a:solidFill>
                            <a:latin typeface="Cambria Math" panose="02040503050406030204" pitchFamily="18" charset="0"/>
                            <a:ea typeface="Cambria Math" panose="02040503050406030204" pitchFamily="18" charset="0"/>
                          </a:rPr>
                          <m:t>𝐰</m:t>
                        </m:r>
                      </m:e>
                    </m:d>
                    <m:r>
                      <a:rPr lang="en-IN" sz="2400" b="1"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b="1">
                            <a:solidFill>
                              <a:schemeClr val="tx1"/>
                            </a:solidFill>
                            <a:latin typeface="Cambria Math" panose="02040503050406030204" pitchFamily="18" charset="0"/>
                            <a:ea typeface="Cambria Math" panose="02040503050406030204" pitchFamily="18" charset="0"/>
                          </a:rPr>
                          <m:t> |</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ea typeface="Cambria Math" panose="02040503050406030204" pitchFamily="18" charset="0"/>
                          </a:rPr>
                          <m:t>𝐰</m:t>
                        </m:r>
                      </m:e>
                    </m:d>
                  </m:oMath>
                </a14:m>
                <a:r>
                  <a:rPr lang="en-IN" sz="2400" dirty="0" smtClean="0">
                    <a:solidFill>
                      <a:schemeClr val="tx1"/>
                    </a:solidFill>
                    <a:latin typeface="+mj-lt"/>
                  </a:rPr>
                  <a:t> is just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e>
                    </m:d>
                  </m:oMath>
                </a14:m>
                <a:r>
                  <a:rPr lang="en-IN" sz="2400" dirty="0" smtClean="0">
                    <a:solidFill>
                      <a:schemeClr val="tx1"/>
                    </a:solidFill>
                    <a:latin typeface="+mj-lt"/>
                  </a:rPr>
                  <a:t> which does not depend on the model </a:t>
                </a:r>
                <a14:m>
                  <m:oMath xmlns:m="http://schemas.openxmlformats.org/officeDocument/2006/math">
                    <m:r>
                      <a:rPr lang="en-IN" sz="2400" b="1">
                        <a:solidFill>
                          <a:schemeClr val="tx1"/>
                        </a:solidFill>
                        <a:latin typeface="Cambria Math" panose="02040503050406030204" pitchFamily="18" charset="0"/>
                        <a:ea typeface="Cambria Math" panose="02040503050406030204" pitchFamily="18" charset="0"/>
                      </a:rPr>
                      <m:t>𝐰</m:t>
                    </m:r>
                  </m:oMath>
                </a14:m>
                <a:r>
                  <a:rPr lang="en-IN" sz="2400" dirty="0" smtClean="0">
                    <a:solidFill>
                      <a:schemeClr val="tx1"/>
                    </a:solidFill>
                    <a:latin typeface="+mj-lt"/>
                  </a:rPr>
                  <a:t>. Note that we also assume in calculations that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i="1">
                            <a:solidFill>
                              <a:schemeClr val="tx1"/>
                            </a:solidFill>
                            <a:latin typeface="Cambria Math" panose="02040503050406030204" pitchFamily="18" charset="0"/>
                            <a:ea typeface="Cambria Math" panose="02040503050406030204" pitchFamily="18" charset="0"/>
                          </a:rPr>
                          <m:t>𝑖</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are independent of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i="1">
                            <a:solidFill>
                              <a:schemeClr val="tx1"/>
                            </a:solidFill>
                            <a:latin typeface="Cambria Math" panose="02040503050406030204" pitchFamily="18" charset="0"/>
                            <a:ea typeface="Cambria Math" panose="02040503050406030204" pitchFamily="18" charset="0"/>
                          </a:rPr>
                          <m:t>𝑦</m:t>
                        </m:r>
                      </m:e>
                      <m:sup>
                        <m:r>
                          <a:rPr lang="en-IN" sz="2400" b="0" i="1" smtClean="0">
                            <a:solidFill>
                              <a:schemeClr val="tx1"/>
                            </a:solidFill>
                            <a:latin typeface="Cambria Math" panose="02040503050406030204" pitchFamily="18" charset="0"/>
                            <a:ea typeface="Cambria Math" panose="02040503050406030204" pitchFamily="18" charset="0"/>
                          </a:rPr>
                          <m:t>𝑗</m:t>
                        </m:r>
                      </m:sup>
                    </m:sSup>
                    <m:r>
                      <a:rPr lang="en-IN" sz="2400" i="1">
                        <a:solidFill>
                          <a:schemeClr val="tx1"/>
                        </a:solidFill>
                        <a:latin typeface="Cambria Math" panose="02040503050406030204" pitchFamily="18" charset="0"/>
                        <a:ea typeface="Cambria Math" panose="02040503050406030204" pitchFamily="18" charset="0"/>
                      </a:rPr>
                      <m:t>,</m:t>
                    </m:r>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b="0" i="1" smtClean="0">
                            <a:solidFill>
                              <a:schemeClr val="tx1"/>
                            </a:solidFill>
                            <a:latin typeface="Cambria Math" panose="02040503050406030204" pitchFamily="18" charset="0"/>
                            <a:ea typeface="Cambria Math" panose="02040503050406030204" pitchFamily="18" charset="0"/>
                          </a:rPr>
                          <m:t>𝑗</m:t>
                        </m:r>
                      </m:sup>
                    </m:sSup>
                  </m:oMath>
                </a14:m>
                <a:r>
                  <a:rPr lang="en-IN" sz="2400" dirty="0" smtClean="0">
                    <a:solidFill>
                      <a:schemeClr val="tx1"/>
                    </a:solidFill>
                    <a:latin typeface="+mj-lt"/>
                  </a:rPr>
                  <a:t> for </a:t>
                </a:r>
                <a14:m>
                  <m:oMath xmlns:m="http://schemas.openxmlformats.org/officeDocument/2006/math">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𝑗</m:t>
                    </m:r>
                  </m:oMath>
                </a14:m>
                <a:endParaRPr lang="en-IN" sz="2400" dirty="0" smtClean="0">
                  <a:solidFill>
                    <a:schemeClr val="tx1"/>
                  </a:solidFill>
                  <a:latin typeface="+mj-lt"/>
                </a:endParaRPr>
              </a:p>
            </p:txBody>
          </p:sp>
        </mc:Choice>
        <mc:Fallback xmlns="">
          <p:sp>
            <p:nvSpPr>
              <p:cNvPr id="20" name="Rectangular Callout 19"/>
              <p:cNvSpPr>
                <a:spLocks noRot="1" noChangeAspect="1" noMove="1" noResize="1" noEditPoints="1" noAdjustHandles="1" noChangeArrowheads="1" noChangeShapeType="1" noTextEdit="1"/>
              </p:cNvSpPr>
              <p:nvPr/>
            </p:nvSpPr>
            <p:spPr>
              <a:xfrm>
                <a:off x="134402" y="139906"/>
                <a:ext cx="10106249" cy="2047151"/>
              </a:xfrm>
              <a:prstGeom prst="wedgeRectCallout">
                <a:avLst>
                  <a:gd name="adj1" fmla="val 61527"/>
                  <a:gd name="adj2" fmla="val 5117"/>
                </a:avLst>
              </a:prstGeom>
              <a:blipFill>
                <a:blip r:embed="rId4"/>
                <a:stretch>
                  <a:fillRect l="-108" t="-877" b="-6725"/>
                </a:stretch>
              </a:blipFill>
              <a:ln w="38100">
                <a:solidFill>
                  <a:schemeClr val="accent1"/>
                </a:solidFill>
              </a:ln>
            </p:spPr>
            <p:txBody>
              <a:bodyPr/>
              <a:lstStyle/>
              <a:p>
                <a:r>
                  <a:rPr lang="en-IN">
                    <a:noFill/>
                  </a:rPr>
                  <a:t> </a:t>
                </a:r>
              </a:p>
            </p:txBody>
          </p:sp>
        </mc:Fallback>
      </mc:AlternateContent>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17561" y="4990232"/>
            <a:ext cx="1722822" cy="1722822"/>
          </a:xfrm>
          <a:prstGeom prst="rect">
            <a:avLst/>
          </a:prstGeom>
        </p:spPr>
      </p:pic>
      <mc:AlternateContent xmlns:mc="http://schemas.openxmlformats.org/markup-compatibility/2006" xmlns:a14="http://schemas.microsoft.com/office/drawing/2010/main">
        <mc:Choice Requires="a14">
          <p:sp>
            <p:nvSpPr>
              <p:cNvPr id="22" name="Rectangular Callout 21"/>
              <p:cNvSpPr/>
              <p:nvPr/>
            </p:nvSpPr>
            <p:spPr>
              <a:xfrm>
                <a:off x="388217" y="5243243"/>
                <a:ext cx="10340742" cy="935520"/>
              </a:xfrm>
              <a:prstGeom prst="wedgeRectCallout">
                <a:avLst>
                  <a:gd name="adj1" fmla="val 57477"/>
                  <a:gd name="adj2" fmla="val 562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will soon study “generative” models where the features </a:t>
                </a:r>
                <a14:m>
                  <m:oMath xmlns:m="http://schemas.openxmlformats.org/officeDocument/2006/math">
                    <m:sSup>
                      <m:sSupPr>
                        <m:ctrlPr>
                          <a:rPr lang="en-IN" sz="2400" i="1">
                            <a:solidFill>
                              <a:schemeClr val="tx1"/>
                            </a:solidFill>
                            <a:latin typeface="Cambria Math" panose="02040503050406030204" pitchFamily="18" charset="0"/>
                            <a:ea typeface="Cambria Math" panose="02040503050406030204" pitchFamily="18" charset="0"/>
                          </a:rPr>
                        </m:ctrlPr>
                      </m:sSupPr>
                      <m:e>
                        <m:r>
                          <a:rPr lang="en-IN" sz="2400" b="1">
                            <a:solidFill>
                              <a:schemeClr val="tx1"/>
                            </a:solidFill>
                            <a:latin typeface="Cambria Math" panose="02040503050406030204" pitchFamily="18" charset="0"/>
                            <a:ea typeface="Cambria Math" panose="02040503050406030204" pitchFamily="18" charset="0"/>
                          </a:rPr>
                          <m:t>𝐱</m:t>
                        </m:r>
                      </m:e>
                      <m:sup>
                        <m:r>
                          <a:rPr lang="en-IN" sz="2400" i="1">
                            <a:solidFill>
                              <a:schemeClr val="tx1"/>
                            </a:solidFill>
                            <a:latin typeface="Cambria Math" panose="02040503050406030204" pitchFamily="18" charset="0"/>
                            <a:ea typeface="Cambria Math" panose="02040503050406030204" pitchFamily="18" charset="0"/>
                          </a:rPr>
                          <m:t>𝑖</m:t>
                        </m:r>
                      </m:sup>
                    </m:sSup>
                  </m:oMath>
                </a14:m>
                <a:r>
                  <a:rPr lang="en-IN" sz="2400" dirty="0" smtClean="0">
                    <a:solidFill>
                      <a:schemeClr val="tx1"/>
                    </a:solidFill>
                    <a:latin typeface="+mj-lt"/>
                  </a:rPr>
                  <a:t> themselves would become random variables dependent on a (more complicated) model</a:t>
                </a:r>
              </a:p>
            </p:txBody>
          </p:sp>
        </mc:Choice>
        <mc:Fallback xmlns="">
          <p:sp>
            <p:nvSpPr>
              <p:cNvPr id="22" name="Rectangular Callout 21"/>
              <p:cNvSpPr>
                <a:spLocks noRot="1" noChangeAspect="1" noMove="1" noResize="1" noEditPoints="1" noAdjustHandles="1" noChangeArrowheads="1" noChangeShapeType="1" noTextEdit="1"/>
              </p:cNvSpPr>
              <p:nvPr/>
            </p:nvSpPr>
            <p:spPr>
              <a:xfrm>
                <a:off x="388217" y="5243243"/>
                <a:ext cx="10340742" cy="935520"/>
              </a:xfrm>
              <a:prstGeom prst="wedgeRectCallout">
                <a:avLst>
                  <a:gd name="adj1" fmla="val 57477"/>
                  <a:gd name="adj2" fmla="val 56287"/>
                </a:avLst>
              </a:prstGeom>
              <a:blipFill>
                <a:blip r:embed="rId6"/>
                <a:stretch>
                  <a:fillRect b="-58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81824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ML for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73437" cy="5746376"/>
              </a:xfrm>
            </p:spPr>
            <p:txBody>
              <a:bodyPr/>
              <a:lstStyle/>
              <a:p>
                <a:r>
                  <a:rPr lang="en-IN" dirty="0" smtClean="0"/>
                  <a:t>Say we have somehow learnt a PML model </a:t>
                </a:r>
                <a14:m>
                  <m:oMath xmlns:m="http://schemas.openxmlformats.org/officeDocument/2006/math">
                    <m:r>
                      <a:rPr lang="en-IN" b="1" i="0" smtClean="0">
                        <a:latin typeface="Cambria Math" panose="02040503050406030204" pitchFamily="18" charset="0"/>
                      </a:rPr>
                      <m:t>𝐰</m:t>
                    </m:r>
                  </m:oMath>
                </a14:m>
                <a:r>
                  <a:rPr lang="en-IN" dirty="0" smtClean="0"/>
                  <a:t> which, for a data point </a:t>
                </a:r>
                <a14:m>
                  <m:oMath xmlns:m="http://schemas.openxmlformats.org/officeDocument/2006/math">
                    <m:r>
                      <a:rPr lang="en-IN" b="1" i="0" smtClean="0">
                        <a:latin typeface="Cambria Math" panose="02040503050406030204" pitchFamily="18" charset="0"/>
                      </a:rPr>
                      <m:t>𝐱</m:t>
                    </m:r>
                  </m:oMath>
                </a14:m>
                <a:r>
                  <a:rPr lang="en-IN" dirty="0" smtClean="0"/>
                  <a:t>, gives us a PMF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r>
                          <a:rPr lang="en-IN" b="0" i="1" smtClean="0">
                            <a:latin typeface="Cambria Math" panose="02040503050406030204" pitchFamily="18" charset="0"/>
                            <a:ea typeface="Cambria Math" panose="02040503050406030204" pitchFamily="18" charset="0"/>
                          </a:rPr>
                          <m:t>, </m:t>
                        </m:r>
                        <m:r>
                          <a:rPr lang="en-IN" b="1" i="0" smtClean="0">
                            <a:latin typeface="Cambria Math" panose="02040503050406030204" pitchFamily="18" charset="0"/>
                            <a:ea typeface="Cambria Math" panose="02040503050406030204" pitchFamily="18" charset="0"/>
                          </a:rPr>
                          <m:t>𝐰</m:t>
                        </m:r>
                      </m:e>
                    </m:d>
                  </m:oMath>
                </a14:m>
                <a:r>
                  <a:rPr lang="en-IN" dirty="0" smtClean="0"/>
                  <a:t> over the set of all possible labels, say </a:t>
                </a:r>
                <a14:m>
                  <m:oMath xmlns:m="http://schemas.openxmlformats.org/officeDocument/2006/math">
                    <m:r>
                      <a:rPr lang="en-IN" i="1" smtClean="0">
                        <a:latin typeface="Cambria Math" panose="02040503050406030204" pitchFamily="18" charset="0"/>
                        <a:ea typeface="Cambria Math" panose="02040503050406030204" pitchFamily="18" charset="0"/>
                      </a:rPr>
                      <m:t>𝒴</m:t>
                    </m:r>
                  </m:oMath>
                </a14:m>
                <a:endParaRPr lang="en-IN" dirty="0" smtClean="0"/>
              </a:p>
              <a:p>
                <a:pPr lvl="2"/>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−1,+1</m:t>
                        </m:r>
                      </m:e>
                    </m:d>
                  </m:oMath>
                </a14:m>
                <a:r>
                  <a:rPr lang="en-IN" dirty="0"/>
                  <a:t> for binary classification, </a:t>
                </a:r>
                <a14:m>
                  <m:oMath xmlns:m="http://schemas.openxmlformats.org/officeDocument/2006/math">
                    <m:r>
                      <a:rPr lang="en-IN" i="1" smtClean="0">
                        <a:latin typeface="Cambria Math" panose="02040503050406030204" pitchFamily="18" charset="0"/>
                        <a:ea typeface="Cambria Math" panose="02040503050406030204" pitchFamily="18" charset="0"/>
                      </a:rPr>
                      <m:t>𝒴</m:t>
                    </m:r>
                    <m:r>
                      <a:rPr lang="en-IN" b="0" i="1" smtClean="0">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𝐶</m:t>
                        </m:r>
                      </m:e>
                    </m:d>
                  </m:oMath>
                </a14:m>
                <a:r>
                  <a:rPr lang="en-IN" dirty="0"/>
                  <a:t> for </a:t>
                </a:r>
                <a:r>
                  <a:rPr lang="en-IN" dirty="0" smtClean="0"/>
                  <a:t>multiclassification</a:t>
                </a:r>
              </a:p>
              <a:p>
                <a:pPr lvl="2"/>
                <a:r>
                  <a:rPr lang="en-IN" dirty="0" smtClean="0"/>
                  <a:t>Note that we conditioned on </a:t>
                </a:r>
                <a14:m>
                  <m:oMath xmlns:m="http://schemas.openxmlformats.org/officeDocument/2006/math">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oMath>
                </a14:m>
                <a:r>
                  <a:rPr lang="en-IN" dirty="0" smtClean="0"/>
                  <a:t> </a:t>
                </a:r>
                <a:r>
                  <a:rPr lang="en-IN" i="0" dirty="0" smtClean="0"/>
                  <a:t>which are not </a:t>
                </a:r>
                <a:r>
                  <a:rPr lang="en-IN" i="0" dirty="0" err="1" smtClean="0"/>
                  <a:t>r.v</a:t>
                </a:r>
                <a:r>
                  <a:rPr lang="en-IN" i="0" dirty="0" smtClean="0"/>
                  <a:t>. at the moment but nevertheless fixed since we are looking at the </a:t>
                </a:r>
                <a:r>
                  <a:rPr lang="en-IN" dirty="0"/>
                  <a:t>data point </a:t>
                </a:r>
                <a14:m>
                  <m:oMath xmlns:m="http://schemas.openxmlformats.org/officeDocument/2006/math">
                    <m:r>
                      <a:rPr lang="en-IN" b="1" i="0">
                        <a:latin typeface="Cambria Math" panose="02040503050406030204" pitchFamily="18" charset="0"/>
                      </a:rPr>
                      <m:t>𝐱</m:t>
                    </m:r>
                  </m:oMath>
                </a14:m>
                <a:r>
                  <a:rPr lang="en-IN" dirty="0" smtClean="0"/>
                  <a:t> using </a:t>
                </a:r>
                <a:r>
                  <a:rPr lang="en-IN" dirty="0"/>
                  <a:t>model </a:t>
                </a:r>
                <a14:m>
                  <m:oMath xmlns:m="http://schemas.openxmlformats.org/officeDocument/2006/math">
                    <m:r>
                      <a:rPr lang="en-IN" b="1" i="0">
                        <a:latin typeface="Cambria Math" panose="02040503050406030204" pitchFamily="18" charset="0"/>
                      </a:rPr>
                      <m:t>𝐰</m:t>
                    </m:r>
                  </m:oMath>
                </a14:m>
                <a:endParaRPr lang="en-IN" dirty="0" smtClean="0"/>
              </a:p>
              <a:p>
                <a:r>
                  <a:rPr lang="en-IN" dirty="0" smtClean="0"/>
                  <a:t>We may use this PMF in very creative ways</a:t>
                </a:r>
              </a:p>
              <a:p>
                <a:pPr lvl="2"/>
                <a:r>
                  <a:rPr lang="en-IN" dirty="0" smtClean="0"/>
                  <a:t>Predict the mode of this PMF if someone wants a single label predicted</a:t>
                </a:r>
                <a:br>
                  <a:rPr lang="en-IN" dirty="0" smtClean="0"/>
                </a:br>
                <a14:m>
                  <m:oMath xmlns:m="http://schemas.openxmlformats.org/officeDocument/2006/math">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𝑦</m:t>
                        </m:r>
                      </m:e>
                    </m:acc>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0" i="1" dirty="0" smtClean="0">
                                    <a:latin typeface="Cambria Math" panose="02040503050406030204" pitchFamily="18" charset="0"/>
                                  </a:rPr>
                                  <m:t>𝑦</m:t>
                                </m:r>
                                <m:r>
                                  <a:rPr lang="en-IN" b="0" i="1" dirty="0" smtClean="0">
                                    <a:latin typeface="Cambria Math" panose="02040503050406030204" pitchFamily="18" charset="0"/>
                                  </a:rPr>
                                  <m:t>∈</m:t>
                                </m:r>
                                <m:r>
                                  <a:rPr lang="en-IN" b="0" i="1" dirty="0" smtClean="0">
                                    <a:latin typeface="Cambria Math" panose="02040503050406030204" pitchFamily="18" charset="0"/>
                                    <a:ea typeface="Cambria Math" panose="02040503050406030204" pitchFamily="18" charset="0"/>
                                  </a:rPr>
                                  <m:t>𝒴</m:t>
                                </m:r>
                              </m:lim>
                            </m:limLow>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e>
                        </m:func>
                      </m:e>
                    </m:func>
                  </m:oMath>
                </a14:m>
                <a:endParaRPr lang="en-IN" dirty="0" smtClean="0"/>
              </a:p>
              <a:p>
                <a:pPr lvl="2"/>
                <a:r>
                  <a:rPr lang="en-IN" dirty="0" smtClean="0"/>
                  <a:t>May use the median/mean as well – Bayesian ML exploits this possibility</a:t>
                </a:r>
              </a:p>
              <a:p>
                <a:pPr lvl="2"/>
                <a:r>
                  <a:rPr lang="en-IN" dirty="0" smtClean="0"/>
                  <a:t>Use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𝑦</m:t>
                            </m:r>
                          </m:e>
                        </m:acc>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oMath>
                </a14:m>
                <a:r>
                  <a:rPr lang="en-IN" dirty="0" smtClean="0"/>
                  <a:t> to find out if the ML model is confident about its prediction or totally confused about which label is the correct one!</a:t>
                </a:r>
              </a:p>
              <a:p>
                <a:pPr lvl="2"/>
                <a:r>
                  <a:rPr lang="en-IN" dirty="0" smtClean="0"/>
                  <a:t>May use variance of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 | </m:t>
                        </m:r>
                        <m:r>
                          <a:rPr lang="en-IN" b="1" i="0">
                            <a:latin typeface="Cambria Math" panose="02040503050406030204" pitchFamily="18" charset="0"/>
                            <a:ea typeface="Cambria Math" panose="02040503050406030204" pitchFamily="18" charset="0"/>
                          </a:rPr>
                          <m:t>𝐱</m:t>
                        </m:r>
                        <m:r>
                          <a:rPr lang="en-IN">
                            <a:latin typeface="Cambria Math" panose="02040503050406030204" pitchFamily="18" charset="0"/>
                            <a:ea typeface="Cambria Math" panose="02040503050406030204" pitchFamily="18" charset="0"/>
                          </a:rPr>
                          <m:t>, </m:t>
                        </m:r>
                        <m:r>
                          <a:rPr lang="en-IN" b="1" i="0">
                            <a:latin typeface="Cambria Math" panose="02040503050406030204" pitchFamily="18" charset="0"/>
                            <a:ea typeface="Cambria Math" panose="02040503050406030204" pitchFamily="18" charset="0"/>
                          </a:rPr>
                          <m:t>𝐰</m:t>
                        </m:r>
                      </m:e>
                    </m:d>
                  </m:oMath>
                </a14:m>
                <a:r>
                  <a:rPr lang="en-IN" dirty="0" smtClean="0"/>
                  <a:t> to find this as well (low variance = very confident prediction and high variance = less confident/confused prediction)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73437" cy="5746376"/>
              </a:xfrm>
              <a:blipFill>
                <a:blip r:embed="rId2"/>
                <a:stretch>
                  <a:fillRect l="-560" t="-2545" r="-815" b="-296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9915" y="81156"/>
            <a:ext cx="1928846" cy="1928846"/>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253352" y="162239"/>
                <a:ext cx="10352304"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Exactly! Suppose we have three classes and for a data point, the ML model gives us the PMF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0.3, 0.4, 0.3</m:t>
                        </m:r>
                      </m:e>
                    </m:d>
                  </m:oMath>
                </a14:m>
                <a:r>
                  <a:rPr lang="en-US" sz="2400" i="1" dirty="0" smtClean="0">
                    <a:solidFill>
                      <a:schemeClr val="tx1"/>
                    </a:solidFill>
                    <a:latin typeface="+mj-lt"/>
                  </a:rPr>
                  <a:t>.</a:t>
                </a:r>
                <a:r>
                  <a:rPr lang="en-US" sz="2400" dirty="0" smtClean="0">
                    <a:solidFill>
                      <a:schemeClr val="tx1"/>
                    </a:solidFill>
                    <a:latin typeface="+mj-lt"/>
                  </a:rPr>
                  <a:t> The second class does win being the mode but the model seems not very certain about this prediction (only 40% confidence).</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253352" y="162239"/>
                <a:ext cx="10352304" cy="1156723"/>
              </a:xfrm>
              <a:prstGeom prst="wedgeRectCallout">
                <a:avLst>
                  <a:gd name="adj1" fmla="val 56872"/>
                  <a:gd name="adj2" fmla="val 46970"/>
                </a:avLst>
              </a:prstGeom>
              <a:blipFill>
                <a:blip r:embed="rId4"/>
                <a:stretch>
                  <a:fillRect l="-439" t="-4103" b="-11795"/>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722046" y="2137174"/>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53352" y="1802664"/>
                <a:ext cx="10352304" cy="1156723"/>
              </a:xfrm>
              <a:prstGeom prst="wedgeRectCallout">
                <a:avLst>
                  <a:gd name="adj1" fmla="val 54589"/>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True! Suppose on another data point, the model gives us the PMF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0.05, 0.1, 0.85</m:t>
                        </m:r>
                      </m:e>
                    </m:d>
                  </m:oMath>
                </a14:m>
                <a:r>
                  <a:rPr lang="en-US" sz="2400" i="1" dirty="0" smtClean="0">
                    <a:solidFill>
                      <a:schemeClr val="tx1"/>
                    </a:solidFill>
                    <a:latin typeface="+mj-lt"/>
                  </a:rPr>
                  <a:t>.</a:t>
                </a:r>
                <a:r>
                  <a:rPr lang="en-US" sz="2400" dirty="0" smtClean="0">
                    <a:solidFill>
                      <a:schemeClr val="tx1"/>
                    </a:solidFill>
                    <a:latin typeface="+mj-lt"/>
                  </a:rPr>
                  <a:t> The third class wins being the mode and I extremely certain about this prediction (since I am giving a very high 85% confidence in this prediction).</a:t>
                </a:r>
                <a:endParaRPr lang="en-US" sz="2400" i="1"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53352" y="1802664"/>
                <a:ext cx="10352304" cy="1156723"/>
              </a:xfrm>
              <a:prstGeom prst="wedgeRectCallout">
                <a:avLst>
                  <a:gd name="adj1" fmla="val 54589"/>
                  <a:gd name="adj2" fmla="val 46970"/>
                </a:avLst>
              </a:prstGeom>
              <a:blipFill>
                <a:blip r:embed="rId5"/>
                <a:stretch>
                  <a:fillRect l="-505" t="-4103" b="-11795"/>
                </a:stretch>
              </a:blipFill>
              <a:ln w="38100">
                <a:solidFill>
                  <a:schemeClr val="accent1"/>
                </a:solidFill>
              </a:ln>
            </p:spPr>
            <p:txBody>
              <a:bodyPr/>
              <a:lstStyle/>
              <a:p>
                <a:r>
                  <a:rPr lang="en-IN">
                    <a:noFill/>
                  </a:rPr>
                  <a:t> </a:t>
                </a:r>
              </a:p>
            </p:txBody>
          </p:sp>
        </mc:Fallback>
      </mc:AlternateContent>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12874" y="4325488"/>
            <a:ext cx="1813917" cy="1813917"/>
          </a:xfrm>
          <a:prstGeom prst="rect">
            <a:avLst/>
          </a:prstGeom>
        </p:spPr>
      </p:pic>
      <p:sp>
        <p:nvSpPr>
          <p:cNvPr id="16" name="Rectangular Callout 15"/>
          <p:cNvSpPr/>
          <p:nvPr/>
        </p:nvSpPr>
        <p:spPr>
          <a:xfrm>
            <a:off x="253352" y="4404321"/>
            <a:ext cx="10352304" cy="1156723"/>
          </a:xfrm>
          <a:prstGeom prst="wedgeRectCallout">
            <a:avLst>
              <a:gd name="adj1" fmla="val 56574"/>
              <a:gd name="adj2" fmla="val 54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Warning! Just because a prediction is made with more confidence does not mean it must be correct. It may happen that the 40% confidence prediction in the first case is correct but the high 85% confidence prediction in the second case is wrong!</a:t>
            </a:r>
            <a:endParaRPr lang="en-US" sz="2400" i="1" dirty="0">
              <a:solidFill>
                <a:schemeClr val="tx1"/>
              </a:solidFill>
              <a:latin typeface="+mj-lt"/>
            </a:endParaRPr>
          </a:p>
        </p:txBody>
      </p:sp>
      <p:sp>
        <p:nvSpPr>
          <p:cNvPr id="17" name="Rectangular Callout 16"/>
          <p:cNvSpPr/>
          <p:nvPr/>
        </p:nvSpPr>
        <p:spPr>
          <a:xfrm>
            <a:off x="253352" y="3086558"/>
            <a:ext cx="10352304" cy="1156723"/>
          </a:xfrm>
          <a:prstGeom prst="wedgeRectCallout">
            <a:avLst>
              <a:gd name="adj1" fmla="val 56971"/>
              <a:gd name="adj2" fmla="val -3385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 could not agree more. However, in many ML applications (e.g. active learning) if we find that the model is making unsure predictions, we can switch to another model or just ask a human to step in. Thus, confidence info can be used fruitfully</a:t>
            </a:r>
            <a:endParaRPr lang="en-US" sz="2400" i="1" dirty="0">
              <a:solidFill>
                <a:schemeClr val="tx1"/>
              </a:solidFill>
              <a:latin typeface="+mj-lt"/>
            </a:endParaRPr>
          </a:p>
        </p:txBody>
      </p:sp>
    </p:spTree>
    <p:extLst>
      <p:ext uri="{BB962C8B-B14F-4D97-AF65-F5344CB8AC3E}">
        <p14:creationId xmlns:p14="http://schemas.microsoft.com/office/powerpoint/2010/main" val="8029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right)">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4"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for Probabilistic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5426829"/>
              </a:xfrm>
            </p:spPr>
            <p:txBody>
              <a:bodyPr>
                <a:normAutofit/>
              </a:bodyPr>
              <a:lstStyle/>
              <a:p>
                <a:r>
                  <a:rPr lang="en-IN" dirty="0" smtClean="0">
                    <a:solidFill>
                      <a:schemeClr val="tx1"/>
                    </a:solidFill>
                  </a:rPr>
                  <a:t>For </a:t>
                </a:r>
                <a:r>
                  <a:rPr lang="en-IN" dirty="0">
                    <a:solidFill>
                      <a:schemeClr val="tx1"/>
                    </a:solidFill>
                  </a:rPr>
                  <a:t>Gaussian likelihood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i="1">
                                <a:solidFill>
                                  <a:schemeClr val="tx1"/>
                                </a:solidFill>
                                <a:latin typeface="Cambria Math" panose="02040503050406030204" pitchFamily="18" charset="0"/>
                                <a:ea typeface="Cambria Math" panose="02040503050406030204" pitchFamily="18" charset="0"/>
                              </a:rPr>
                              <m:t>𝑦</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i="1">
                                <a:solidFill>
                                  <a:schemeClr val="tx1"/>
                                </a:solidFill>
                                <a:latin typeface="Cambria Math" panose="02040503050406030204" pitchFamily="18" charset="0"/>
                              </a:rPr>
                              <m:t>⊤</m:t>
                            </m:r>
                          </m:sup>
                        </m:sSup>
                        <m:sSup>
                          <m:sSupPr>
                            <m:ctrlPr>
                              <a:rPr lang="en-IN" b="1"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i="1">
                                <a:solidFill>
                                  <a:schemeClr val="tx1"/>
                                </a:solidFill>
                                <a:latin typeface="Cambria Math" panose="02040503050406030204" pitchFamily="18" charset="0"/>
                              </a:rPr>
                              <m:t>𝑖</m:t>
                            </m:r>
                          </m:sup>
                        </m:sSup>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𝑙</m:t>
                            </m:r>
                          </m:sub>
                          <m:sup>
                            <m:r>
                              <a:rPr lang="en-IN" i="1">
                                <a:solidFill>
                                  <a:schemeClr val="tx1"/>
                                </a:solidFill>
                                <a:latin typeface="Cambria Math" panose="02040503050406030204" pitchFamily="18" charset="0"/>
                              </a:rPr>
                              <m:t>2</m:t>
                            </m:r>
                          </m:sup>
                        </m:sSubSup>
                      </m:e>
                    </m:d>
                  </m:oMath>
                </a14:m>
                <a:r>
                  <a:rPr lang="en-IN" dirty="0">
                    <a:solidFill>
                      <a:schemeClr val="tx1"/>
                    </a:solidFill>
                  </a:rPr>
                  <a:t> and Gaussian prior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m:t>
                        </m:r>
                        <m:r>
                          <a:rPr lang="en-IN" b="1">
                            <a:solidFill>
                              <a:schemeClr val="tx1"/>
                            </a:solidFill>
                            <a:latin typeface="Cambria Math" panose="02040503050406030204" pitchFamily="18" charset="0"/>
                          </a:rPr>
                          <m:t>𝟎</m:t>
                        </m:r>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oMath>
                </a14:m>
                <a:r>
                  <a:rPr lang="en-IN" dirty="0">
                    <a:solidFill>
                      <a:schemeClr val="tx1"/>
                    </a:solidFill>
                  </a:rPr>
                  <a:t> </a:t>
                </a:r>
                <a:r>
                  <a:rPr lang="en-IN" dirty="0" smtClean="0">
                    <a:solidFill>
                      <a:schemeClr val="tx1"/>
                    </a:solidFill>
                  </a:rPr>
                  <a:t>we get </a:t>
                </a:r>
                <a14:m>
                  <m:oMath xmlns:m="http://schemas.openxmlformats.org/officeDocument/2006/math">
                    <m:sSub>
                      <m:sSubPr>
                        <m:ctrlPr>
                          <a:rPr lang="en-IN" sz="2800" i="1" dirty="0">
                            <a:solidFill>
                              <a:schemeClr val="tx1"/>
                            </a:solidFill>
                            <a:latin typeface="Cambria Math" panose="02040503050406030204" pitchFamily="18" charset="0"/>
                          </a:rPr>
                        </m:ctrlPr>
                      </m:sSubPr>
                      <m:e>
                        <m:acc>
                          <m:accPr>
                            <m:chr m:val="̂"/>
                            <m:ctrlPr>
                              <a:rPr lang="en-IN" sz="2800" i="1">
                                <a:solidFill>
                                  <a:schemeClr val="tx1"/>
                                </a:solidFill>
                                <a:latin typeface="Cambria Math" panose="02040503050406030204" pitchFamily="18" charset="0"/>
                              </a:rPr>
                            </m:ctrlPr>
                          </m:accPr>
                          <m:e>
                            <m:r>
                              <a:rPr lang="en-IN" sz="2800" b="1">
                                <a:solidFill>
                                  <a:schemeClr val="tx1"/>
                                </a:solidFill>
                                <a:latin typeface="Cambria Math" panose="02040503050406030204" pitchFamily="18" charset="0"/>
                              </a:rPr>
                              <m:t>𝐰</m:t>
                            </m:r>
                          </m:e>
                        </m:acc>
                      </m:e>
                      <m:sub>
                        <m:r>
                          <m:rPr>
                            <m:sty m:val="p"/>
                          </m:rPr>
                          <a:rPr lang="en-IN" sz="2800" dirty="0">
                            <a:solidFill>
                              <a:schemeClr val="tx1"/>
                            </a:solidFill>
                            <a:latin typeface="Cambria Math" panose="02040503050406030204" pitchFamily="18" charset="0"/>
                          </a:rPr>
                          <m:t>MAP</m:t>
                        </m:r>
                      </m:sub>
                    </m:sSub>
                    <m:r>
                      <a:rPr lang="en-IN" sz="2800" i="1" dirty="0">
                        <a:solidFill>
                          <a:schemeClr val="tx1"/>
                        </a:solidFill>
                        <a:latin typeface="Cambria Math" panose="02040503050406030204" pitchFamily="18" charset="0"/>
                      </a:rPr>
                      <m:t>=</m:t>
                    </m:r>
                    <m:func>
                      <m:funcPr>
                        <m:ctrlPr>
                          <a:rPr lang="en-IN" sz="2800" i="1" dirty="0">
                            <a:solidFill>
                              <a:schemeClr val="tx1"/>
                            </a:solidFill>
                            <a:latin typeface="Cambria Math" panose="02040503050406030204" pitchFamily="18" charset="0"/>
                          </a:rPr>
                        </m:ctrlPr>
                      </m:funcPr>
                      <m:fName>
                        <m:r>
                          <m:rPr>
                            <m:sty m:val="p"/>
                          </m:rPr>
                          <a:rPr lang="en-IN" sz="2800" dirty="0">
                            <a:solidFill>
                              <a:schemeClr val="tx1"/>
                            </a:solidFill>
                            <a:latin typeface="Cambria Math" panose="02040503050406030204" pitchFamily="18" charset="0"/>
                          </a:rPr>
                          <m:t>arg</m:t>
                        </m:r>
                      </m:fName>
                      <m:e>
                        <m:func>
                          <m:funcPr>
                            <m:ctrlPr>
                              <a:rPr lang="en-IN" sz="2800" i="1" dirty="0">
                                <a:solidFill>
                                  <a:schemeClr val="tx1"/>
                                </a:solidFill>
                                <a:latin typeface="Cambria Math" panose="02040503050406030204" pitchFamily="18" charset="0"/>
                              </a:rPr>
                            </m:ctrlPr>
                          </m:funcPr>
                          <m:fName>
                            <m:limLow>
                              <m:limLowPr>
                                <m:ctrlPr>
                                  <a:rPr lang="en-IN" sz="2800" i="1" dirty="0">
                                    <a:solidFill>
                                      <a:schemeClr val="tx1"/>
                                    </a:solidFill>
                                    <a:latin typeface="Cambria Math" panose="02040503050406030204" pitchFamily="18" charset="0"/>
                                  </a:rPr>
                                </m:ctrlPr>
                              </m:limLowPr>
                              <m:e>
                                <m:r>
                                  <m:rPr>
                                    <m:sty m:val="p"/>
                                  </m:rPr>
                                  <a:rPr lang="en-IN" sz="2800" dirty="0">
                                    <a:solidFill>
                                      <a:schemeClr val="tx1"/>
                                    </a:solidFill>
                                    <a:latin typeface="Cambria Math" panose="02040503050406030204" pitchFamily="18" charset="0"/>
                                  </a:rPr>
                                  <m:t>min</m:t>
                                </m:r>
                              </m:e>
                              <m:lim>
                                <m:r>
                                  <a:rPr lang="en-IN" sz="2800" b="1" dirty="0">
                                    <a:solidFill>
                                      <a:schemeClr val="tx1"/>
                                    </a:solidFill>
                                    <a:latin typeface="Cambria Math" panose="02040503050406030204" pitchFamily="18" charset="0"/>
                                  </a:rPr>
                                  <m:t>𝐰</m:t>
                                </m:r>
                                <m:r>
                                  <a:rPr lang="en-IN" sz="2800" i="1" dirty="0">
                                    <a:solidFill>
                                      <a:schemeClr val="tx1"/>
                                    </a:solidFill>
                                    <a:latin typeface="Cambria Math" panose="02040503050406030204" pitchFamily="18" charset="0"/>
                                  </a:rPr>
                                  <m:t>∈</m:t>
                                </m:r>
                                <m:sSup>
                                  <m:sSupPr>
                                    <m:ctrlPr>
                                      <a:rPr lang="en-IN" sz="2800" i="1" dirty="0">
                                        <a:solidFill>
                                          <a:schemeClr val="tx1"/>
                                        </a:solidFill>
                                        <a:latin typeface="Cambria Math" panose="02040503050406030204" pitchFamily="18" charset="0"/>
                                        <a:ea typeface="Cambria Math" panose="02040503050406030204" pitchFamily="18" charset="0"/>
                                      </a:rPr>
                                    </m:ctrlPr>
                                  </m:sSupPr>
                                  <m:e>
                                    <m:r>
                                      <a:rPr lang="en-IN" sz="2800" i="1" dirty="0">
                                        <a:solidFill>
                                          <a:schemeClr val="tx1"/>
                                        </a:solidFill>
                                        <a:latin typeface="Cambria Math" panose="02040503050406030204" pitchFamily="18" charset="0"/>
                                        <a:ea typeface="Cambria Math" panose="02040503050406030204" pitchFamily="18" charset="0"/>
                                      </a:rPr>
                                      <m:t>ℝ</m:t>
                                    </m:r>
                                  </m:e>
                                  <m:sup>
                                    <m:r>
                                      <a:rPr lang="en-IN" sz="2800" i="1" dirty="0">
                                        <a:solidFill>
                                          <a:schemeClr val="tx1"/>
                                        </a:solidFill>
                                        <a:latin typeface="Cambria Math" panose="02040503050406030204" pitchFamily="18" charset="0"/>
                                        <a:ea typeface="Cambria Math" panose="02040503050406030204" pitchFamily="18" charset="0"/>
                                      </a:rPr>
                                      <m:t>𝑑</m:t>
                                    </m:r>
                                  </m:sup>
                                </m:sSup>
                              </m:lim>
                            </m:limLow>
                          </m:fName>
                          <m:e>
                            <m:f>
                              <m:fPr>
                                <m:ctrlPr>
                                  <a:rPr lang="en-IN" sz="2800" i="1" dirty="0">
                                    <a:solidFill>
                                      <a:schemeClr val="tx1"/>
                                    </a:solidFill>
                                    <a:latin typeface="Cambria Math" panose="02040503050406030204" pitchFamily="18" charset="0"/>
                                    <a:ea typeface="Cambria Math" panose="02040503050406030204" pitchFamily="18" charset="0"/>
                                  </a:rPr>
                                </m:ctrlPr>
                              </m:fPr>
                              <m:num>
                                <m:r>
                                  <a:rPr lang="en-IN" sz="2800" i="1" dirty="0">
                                    <a:solidFill>
                                      <a:schemeClr val="tx1"/>
                                    </a:solidFill>
                                    <a:latin typeface="Cambria Math" panose="02040503050406030204" pitchFamily="18" charset="0"/>
                                    <a:ea typeface="Cambria Math" panose="02040503050406030204" pitchFamily="18" charset="0"/>
                                  </a:rPr>
                                  <m:t>1</m:t>
                                </m:r>
                              </m:num>
                              <m:den>
                                <m:sSubSup>
                                  <m:sSubSupPr>
                                    <m:ctrlPr>
                                      <a:rPr lang="en-IN" sz="2800" i="1" dirty="0">
                                        <a:solidFill>
                                          <a:schemeClr val="tx1"/>
                                        </a:solidFill>
                                        <a:latin typeface="Cambria Math" panose="02040503050406030204" pitchFamily="18" charset="0"/>
                                        <a:ea typeface="Cambria Math" panose="02040503050406030204" pitchFamily="18" charset="0"/>
                                      </a:rPr>
                                    </m:ctrlPr>
                                  </m:sSubSupPr>
                                  <m:e>
                                    <m:r>
                                      <a:rPr lang="en-IN" sz="2800" i="1" dirty="0">
                                        <a:solidFill>
                                          <a:schemeClr val="tx1"/>
                                        </a:solidFill>
                                        <a:latin typeface="Cambria Math" panose="02040503050406030204" pitchFamily="18" charset="0"/>
                                        <a:ea typeface="Cambria Math" panose="02040503050406030204" pitchFamily="18" charset="0"/>
                                      </a:rPr>
                                      <m:t>𝜎</m:t>
                                    </m:r>
                                  </m:e>
                                  <m:sub>
                                    <m:r>
                                      <a:rPr lang="en-IN" sz="2800" i="1" dirty="0">
                                        <a:solidFill>
                                          <a:schemeClr val="tx1"/>
                                        </a:solidFill>
                                        <a:latin typeface="Cambria Math" panose="02040503050406030204" pitchFamily="18" charset="0"/>
                                        <a:ea typeface="Cambria Math" panose="02040503050406030204" pitchFamily="18" charset="0"/>
                                      </a:rPr>
                                      <m:t>𝑝</m:t>
                                    </m:r>
                                  </m:sub>
                                  <m:sup>
                                    <m:r>
                                      <a:rPr lang="en-IN" sz="2800" i="1" dirty="0">
                                        <a:solidFill>
                                          <a:schemeClr val="tx1"/>
                                        </a:solidFill>
                                        <a:latin typeface="Cambria Math" panose="02040503050406030204" pitchFamily="18" charset="0"/>
                                        <a:ea typeface="Cambria Math" panose="02040503050406030204" pitchFamily="18" charset="0"/>
                                      </a:rPr>
                                      <m:t>2</m:t>
                                    </m:r>
                                  </m:sup>
                                </m:sSubSup>
                              </m:den>
                            </m:f>
                          </m:e>
                        </m:func>
                        <m:sSubSup>
                          <m:sSubSupPr>
                            <m:ctrlPr>
                              <a:rPr lang="en-IN" sz="2800"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b="1">
                                    <a:solidFill>
                                      <a:schemeClr val="tx1"/>
                                    </a:solidFill>
                                    <a:latin typeface="Cambria Math" panose="02040503050406030204" pitchFamily="18" charset="0"/>
                                    <a:ea typeface="Cambria Math" panose="02040503050406030204" pitchFamily="18" charset="0"/>
                                  </a:rPr>
                                  <m:t>𝐰</m:t>
                                </m:r>
                              </m:e>
                            </m:d>
                          </m:e>
                          <m:sub>
                            <m:r>
                              <a:rPr lang="en-IN" sz="2800" i="1">
                                <a:solidFill>
                                  <a:schemeClr val="tx1"/>
                                </a:solidFill>
                                <a:latin typeface="Cambria Math" panose="02040503050406030204" pitchFamily="18" charset="0"/>
                                <a:ea typeface="Cambria Math" panose="02040503050406030204" pitchFamily="18" charset="0"/>
                              </a:rPr>
                              <m:t>2</m:t>
                            </m:r>
                          </m:sub>
                          <m:sup>
                            <m:r>
                              <a:rPr lang="en-IN" sz="2800" i="1">
                                <a:solidFill>
                                  <a:schemeClr val="tx1"/>
                                </a:solidFill>
                                <a:latin typeface="Cambria Math" panose="02040503050406030204" pitchFamily="18" charset="0"/>
                                <a:ea typeface="Cambria Math" panose="02040503050406030204" pitchFamily="18" charset="0"/>
                              </a:rPr>
                              <m:t>2</m:t>
                            </m:r>
                          </m:sup>
                        </m:sSubSup>
                        <m:r>
                          <a:rPr lang="en-IN" sz="2800" i="1">
                            <a:solidFill>
                              <a:schemeClr val="tx1"/>
                            </a:solidFill>
                            <a:latin typeface="Cambria Math" panose="02040503050406030204" pitchFamily="18" charset="0"/>
                            <a:ea typeface="Cambria Math" panose="02040503050406030204" pitchFamily="18" charset="0"/>
                          </a:rPr>
                          <m:t>+</m:t>
                        </m:r>
                        <m:f>
                          <m:fPr>
                            <m:ctrlPr>
                              <a:rPr lang="en-IN" sz="2800" i="1">
                                <a:solidFill>
                                  <a:schemeClr val="tx1"/>
                                </a:solidFill>
                                <a:latin typeface="Cambria Math" panose="02040503050406030204" pitchFamily="18" charset="0"/>
                                <a:ea typeface="Cambria Math" panose="02040503050406030204" pitchFamily="18" charset="0"/>
                              </a:rPr>
                            </m:ctrlPr>
                          </m:fPr>
                          <m:num>
                            <m:r>
                              <a:rPr lang="en-IN" sz="2800" i="1">
                                <a:solidFill>
                                  <a:schemeClr val="tx1"/>
                                </a:solidFill>
                                <a:latin typeface="Cambria Math" panose="02040503050406030204" pitchFamily="18" charset="0"/>
                                <a:ea typeface="Cambria Math" panose="02040503050406030204" pitchFamily="18" charset="0"/>
                              </a:rPr>
                              <m:t>1</m:t>
                            </m:r>
                          </m:num>
                          <m:den>
                            <m:sSubSup>
                              <m:sSubSupPr>
                                <m:ctrlPr>
                                  <a:rPr lang="en-IN" sz="2800" i="1">
                                    <a:solidFill>
                                      <a:schemeClr val="tx1"/>
                                    </a:solidFill>
                                    <a:latin typeface="Cambria Math" panose="02040503050406030204" pitchFamily="18" charset="0"/>
                                    <a:ea typeface="Cambria Math" panose="02040503050406030204" pitchFamily="18" charset="0"/>
                                  </a:rPr>
                                </m:ctrlPr>
                              </m:sSubSupPr>
                              <m:e>
                                <m:r>
                                  <a:rPr lang="en-IN" sz="2800" i="1">
                                    <a:solidFill>
                                      <a:schemeClr val="tx1"/>
                                    </a:solidFill>
                                    <a:latin typeface="Cambria Math" panose="02040503050406030204" pitchFamily="18" charset="0"/>
                                    <a:ea typeface="Cambria Math" panose="02040503050406030204" pitchFamily="18" charset="0"/>
                                  </a:rPr>
                                  <m:t>𝜎</m:t>
                                </m:r>
                              </m:e>
                              <m:sub>
                                <m:r>
                                  <a:rPr lang="en-IN" sz="2800" i="1">
                                    <a:solidFill>
                                      <a:schemeClr val="tx1"/>
                                    </a:solidFill>
                                    <a:latin typeface="Cambria Math" panose="02040503050406030204" pitchFamily="18" charset="0"/>
                                    <a:ea typeface="Cambria Math" panose="02040503050406030204" pitchFamily="18" charset="0"/>
                                  </a:rPr>
                                  <m:t>𝑙</m:t>
                                </m:r>
                              </m:sub>
                              <m:sup>
                                <m:r>
                                  <a:rPr lang="en-IN" sz="2800" i="1">
                                    <a:solidFill>
                                      <a:schemeClr val="tx1"/>
                                    </a:solidFill>
                                    <a:latin typeface="Cambria Math" panose="02040503050406030204" pitchFamily="18" charset="0"/>
                                    <a:ea typeface="Cambria Math" panose="02040503050406030204" pitchFamily="18" charset="0"/>
                                  </a:rPr>
                                  <m:t>2</m:t>
                                </m:r>
                              </m:sup>
                            </m:sSubSup>
                          </m:den>
                        </m:f>
                        <m:nary>
                          <m:naryPr>
                            <m:chr m:val="∑"/>
                            <m:limLoc m:val="subSup"/>
                            <m:ctrlPr>
                              <a:rPr lang="en-IN" sz="2800" i="1">
                                <a:solidFill>
                                  <a:schemeClr val="tx1"/>
                                </a:solidFill>
                                <a:latin typeface="Cambria Math" panose="02040503050406030204" pitchFamily="18" charset="0"/>
                                <a:ea typeface="Cambria Math" panose="02040503050406030204" pitchFamily="18" charset="0"/>
                              </a:rPr>
                            </m:ctrlPr>
                          </m:naryPr>
                          <m:sub>
                            <m:r>
                              <m:rPr>
                                <m:brk m:alnAt="25"/>
                              </m:rPr>
                              <a:rPr lang="en-IN" sz="2800" i="1">
                                <a:solidFill>
                                  <a:schemeClr val="tx1"/>
                                </a:solidFill>
                                <a:latin typeface="Cambria Math" panose="02040503050406030204" pitchFamily="18" charset="0"/>
                                <a:ea typeface="Cambria Math" panose="02040503050406030204" pitchFamily="18" charset="0"/>
                              </a:rPr>
                              <m:t>𝑖</m:t>
                            </m:r>
                            <m:r>
                              <a:rPr lang="en-IN" sz="2800" i="1">
                                <a:solidFill>
                                  <a:schemeClr val="tx1"/>
                                </a:solidFill>
                                <a:latin typeface="Cambria Math" panose="02040503050406030204" pitchFamily="18" charset="0"/>
                                <a:ea typeface="Cambria Math" panose="02040503050406030204" pitchFamily="18" charset="0"/>
                              </a:rPr>
                              <m:t>=1</m:t>
                            </m:r>
                          </m:sub>
                          <m:sup>
                            <m:r>
                              <a:rPr lang="en-IN" sz="2800" i="1">
                                <a:solidFill>
                                  <a:schemeClr val="tx1"/>
                                </a:solidFill>
                                <a:latin typeface="Cambria Math" panose="02040503050406030204" pitchFamily="18" charset="0"/>
                                <a:ea typeface="Cambria Math" panose="02040503050406030204" pitchFamily="18" charset="0"/>
                              </a:rPr>
                              <m:t>𝑛</m:t>
                            </m:r>
                          </m:sup>
                          <m:e>
                            <m:sSup>
                              <m:sSupPr>
                                <m:ctrlPr>
                                  <a:rPr lang="en-IN" sz="2800" i="1">
                                    <a:solidFill>
                                      <a:schemeClr val="tx1"/>
                                    </a:solidFill>
                                    <a:latin typeface="Cambria Math" panose="02040503050406030204" pitchFamily="18" charset="0"/>
                                  </a:rPr>
                                </m:ctrlPr>
                              </m:sSupPr>
                              <m:e>
                                <m:d>
                                  <m:dPr>
                                    <m:ctrlPr>
                                      <a:rPr lang="en-IN" sz="2800" i="1">
                                        <a:solidFill>
                                          <a:schemeClr val="tx1"/>
                                        </a:solidFill>
                                        <a:latin typeface="Cambria Math" panose="02040503050406030204" pitchFamily="18" charset="0"/>
                                      </a:rPr>
                                    </m:ctrlPr>
                                  </m:dPr>
                                  <m:e>
                                    <m:sSup>
                                      <m:sSupPr>
                                        <m:ctrlPr>
                                          <a:rPr lang="en-IN" sz="2800" i="1">
                                            <a:solidFill>
                                              <a:schemeClr val="tx1"/>
                                            </a:solidFill>
                                            <a:latin typeface="Cambria Math" panose="02040503050406030204" pitchFamily="18" charset="0"/>
                                          </a:rPr>
                                        </m:ctrlPr>
                                      </m:sSupPr>
                                      <m:e>
                                        <m:r>
                                          <a:rPr lang="en-IN" sz="2800" i="1">
                                            <a:solidFill>
                                              <a:schemeClr val="tx1"/>
                                            </a:solidFill>
                                            <a:latin typeface="Cambria Math" panose="02040503050406030204" pitchFamily="18" charset="0"/>
                                          </a:rPr>
                                          <m:t>𝑦</m:t>
                                        </m:r>
                                      </m:e>
                                      <m:sup>
                                        <m:r>
                                          <a:rPr lang="en-IN" sz="2800" i="1">
                                            <a:solidFill>
                                              <a:schemeClr val="tx1"/>
                                            </a:solidFill>
                                            <a:latin typeface="Cambria Math" panose="02040503050406030204" pitchFamily="18" charset="0"/>
                                          </a:rPr>
                                          <m:t>𝑖</m:t>
                                        </m:r>
                                      </m:sup>
                                    </m:sSup>
                                    <m:r>
                                      <a:rPr lang="en-IN" sz="2800" i="1">
                                        <a:solidFill>
                                          <a:schemeClr val="tx1"/>
                                        </a:solidFill>
                                        <a:latin typeface="Cambria Math" panose="02040503050406030204" pitchFamily="18" charset="0"/>
                                      </a:rPr>
                                      <m:t>−</m:t>
                                    </m:r>
                                    <m:sSup>
                                      <m:sSupPr>
                                        <m:ctrlPr>
                                          <a:rPr lang="en-IN" sz="2800" i="1">
                                            <a:solidFill>
                                              <a:schemeClr val="tx1"/>
                                            </a:solidFill>
                                            <a:latin typeface="Cambria Math" panose="02040503050406030204" pitchFamily="18" charset="0"/>
                                          </a:rPr>
                                        </m:ctrlPr>
                                      </m:sSupPr>
                                      <m:e>
                                        <m:r>
                                          <a:rPr lang="en-IN" sz="2800" b="1">
                                            <a:solidFill>
                                              <a:schemeClr val="tx1"/>
                                            </a:solidFill>
                                            <a:latin typeface="Cambria Math" panose="02040503050406030204" pitchFamily="18" charset="0"/>
                                          </a:rPr>
                                          <m:t>𝐰</m:t>
                                        </m:r>
                                      </m:e>
                                      <m:sup>
                                        <m:r>
                                          <a:rPr lang="en-IN" sz="2800" i="1">
                                            <a:solidFill>
                                              <a:schemeClr val="tx1"/>
                                            </a:solidFill>
                                            <a:latin typeface="Cambria Math" panose="02040503050406030204" pitchFamily="18" charset="0"/>
                                          </a:rPr>
                                          <m:t>⊤</m:t>
                                        </m:r>
                                      </m:sup>
                                    </m:sSup>
                                    <m:sSup>
                                      <m:sSupPr>
                                        <m:ctrlPr>
                                          <a:rPr lang="en-IN" sz="2800" i="1">
                                            <a:solidFill>
                                              <a:schemeClr val="tx1"/>
                                            </a:solidFill>
                                            <a:latin typeface="Cambria Math" panose="02040503050406030204" pitchFamily="18" charset="0"/>
                                          </a:rPr>
                                        </m:ctrlPr>
                                      </m:sSupPr>
                                      <m:e>
                                        <m:r>
                                          <a:rPr lang="en-IN" sz="2800" b="1">
                                            <a:solidFill>
                                              <a:schemeClr val="tx1"/>
                                            </a:solidFill>
                                            <a:latin typeface="Cambria Math" panose="02040503050406030204" pitchFamily="18" charset="0"/>
                                          </a:rPr>
                                          <m:t>𝐱</m:t>
                                        </m:r>
                                      </m:e>
                                      <m:sup>
                                        <m:r>
                                          <a:rPr lang="en-IN" sz="2800" i="1">
                                            <a:solidFill>
                                              <a:schemeClr val="tx1"/>
                                            </a:solidFill>
                                            <a:latin typeface="Cambria Math" panose="02040503050406030204" pitchFamily="18" charset="0"/>
                                          </a:rPr>
                                          <m:t>𝑖</m:t>
                                        </m:r>
                                      </m:sup>
                                    </m:sSup>
                                  </m:e>
                                </m:d>
                              </m:e>
                              <m:sup>
                                <m:r>
                                  <a:rPr lang="en-IN" sz="2800" i="1">
                                    <a:solidFill>
                                      <a:schemeClr val="tx1"/>
                                    </a:solidFill>
                                    <a:latin typeface="Cambria Math" panose="02040503050406030204" pitchFamily="18" charset="0"/>
                                  </a:rPr>
                                  <m:t>2</m:t>
                                </m:r>
                              </m:sup>
                            </m:sSup>
                          </m:e>
                        </m:nary>
                      </m:e>
                    </m:func>
                  </m:oMath>
                </a14:m>
                <a:endParaRPr lang="en-IN" dirty="0" smtClean="0"/>
              </a:p>
              <a:p>
                <a:pPr lvl="2"/>
                <a:r>
                  <a:rPr lang="en-IN" dirty="0" smtClean="0">
                    <a:solidFill>
                      <a:schemeClr val="tx1"/>
                    </a:solidFill>
                  </a:rPr>
                  <a:t>Be careful</a:t>
                </a:r>
                <a:r>
                  <a:rPr lang="en-IN" dirty="0">
                    <a:solidFill>
                      <a:schemeClr val="tx1"/>
                    </a:solidFill>
                  </a:rPr>
                  <a:t>, there are two variance terms here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𝑙</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𝑝</m:t>
                        </m:r>
                      </m:sub>
                    </m:sSub>
                  </m:oMath>
                </a14:m>
                <a:endParaRPr lang="en-IN" dirty="0" smtClean="0"/>
              </a:p>
              <a:p>
                <a:pPr lvl="2"/>
                <a:r>
                  <a:rPr lang="en-IN" dirty="0" smtClean="0">
                    <a:solidFill>
                      <a:schemeClr val="tx1"/>
                    </a:solidFill>
                  </a:rPr>
                  <a:t>The above is </a:t>
                </a:r>
                <a14:m>
                  <m:oMath xmlns:m="http://schemas.openxmlformats.org/officeDocument/2006/math">
                    <m:func>
                      <m:funcPr>
                        <m:ctrlPr>
                          <a:rPr lang="en-IN" i="1" dirty="0">
                            <a:solidFill>
                              <a:schemeClr val="tx1"/>
                            </a:solidFill>
                            <a:latin typeface="Cambria Math" panose="02040503050406030204" pitchFamily="18" charset="0"/>
                          </a:rPr>
                        </m:ctrlPr>
                      </m:funcPr>
                      <m:fName>
                        <m:r>
                          <m:rPr>
                            <m:sty m:val="p"/>
                          </m:rPr>
                          <a:rPr lang="en-IN" dirty="0">
                            <a:solidFill>
                              <a:schemeClr val="tx1"/>
                            </a:solidFill>
                            <a:latin typeface="Cambria Math" panose="02040503050406030204" pitchFamily="18" charset="0"/>
                          </a:rPr>
                          <m:t>arg</m:t>
                        </m:r>
                      </m:fName>
                      <m:e>
                        <m:func>
                          <m:funcPr>
                            <m:ctrlPr>
                              <a:rPr lang="en-IN" i="1" dirty="0">
                                <a:solidFill>
                                  <a:schemeClr val="tx1"/>
                                </a:solidFill>
                                <a:latin typeface="Cambria Math" panose="02040503050406030204" pitchFamily="18" charset="0"/>
                              </a:rPr>
                            </m:ctrlPr>
                          </m:funcPr>
                          <m:fName>
                            <m:limLow>
                              <m:limLowPr>
                                <m:ctrlPr>
                                  <a:rPr lang="en-IN" i="1" dirty="0">
                                    <a:solidFill>
                                      <a:schemeClr val="tx1"/>
                                    </a:solidFill>
                                    <a:latin typeface="Cambria Math" panose="02040503050406030204" pitchFamily="18" charset="0"/>
                                  </a:rPr>
                                </m:ctrlPr>
                              </m:limLowPr>
                              <m:e>
                                <m:r>
                                  <m:rPr>
                                    <m:sty m:val="p"/>
                                  </m:rPr>
                                  <a:rPr lang="en-IN" dirty="0">
                                    <a:solidFill>
                                      <a:schemeClr val="tx1"/>
                                    </a:solidFill>
                                    <a:latin typeface="Cambria Math" panose="02040503050406030204" pitchFamily="18" charset="0"/>
                                  </a:rPr>
                                  <m:t>min</m:t>
                                </m:r>
                              </m:e>
                              <m:lim>
                                <m:r>
                                  <a:rPr lang="en-IN" b="1" dirty="0">
                                    <a:solidFill>
                                      <a:schemeClr val="tx1"/>
                                    </a:solidFill>
                                    <a:latin typeface="Cambria Math" panose="02040503050406030204" pitchFamily="18" charset="0"/>
                                  </a:rPr>
                                  <m:t>𝐰</m:t>
                                </m:r>
                                <m:r>
                                  <a:rPr lang="en-IN" dirty="0">
                                    <a:solidFill>
                                      <a:schemeClr val="tx1"/>
                                    </a:solidFill>
                                    <a:latin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r>
                                      <a:rPr lang="en-IN" dirty="0">
                                        <a:solidFill>
                                          <a:schemeClr val="tx1"/>
                                        </a:solidFill>
                                        <a:latin typeface="Cambria Math" panose="02040503050406030204" pitchFamily="18" charset="0"/>
                                        <a:ea typeface="Cambria Math" panose="02040503050406030204" pitchFamily="18" charset="0"/>
                                      </a:rPr>
                                      <m:t>ℝ</m:t>
                                    </m:r>
                                  </m:e>
                                  <m:sup>
                                    <m:r>
                                      <a:rPr lang="en-IN" dirty="0">
                                        <a:solidFill>
                                          <a:schemeClr val="tx1"/>
                                        </a:solidFill>
                                        <a:latin typeface="Cambria Math" panose="02040503050406030204" pitchFamily="18" charset="0"/>
                                        <a:ea typeface="Cambria Math" panose="02040503050406030204" pitchFamily="18" charset="0"/>
                                      </a:rPr>
                                      <m:t>𝑑</m:t>
                                    </m:r>
                                  </m:sup>
                                </m:sSup>
                              </m:lim>
                            </m:limLow>
                          </m:fName>
                          <m:e>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dirty="0">
                                                <a:solidFill>
                                                  <a:schemeClr val="tx1"/>
                                                </a:solidFill>
                                                <a:latin typeface="Cambria Math" panose="02040503050406030204" pitchFamily="18" charset="0"/>
                                                <a:ea typeface="Cambria Math" panose="02040503050406030204" pitchFamily="18" charset="0"/>
                                              </a:rPr>
                                              <m:t>𝜎</m:t>
                                            </m:r>
                                          </m:e>
                                          <m:sub>
                                            <m:r>
                                              <a:rPr lang="en-IN"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dirty="0">
                                                <a:solidFill>
                                                  <a:schemeClr val="tx1"/>
                                                </a:solidFill>
                                                <a:latin typeface="Cambria Math" panose="02040503050406030204" pitchFamily="18" charset="0"/>
                                                <a:ea typeface="Cambria Math" panose="02040503050406030204" pitchFamily="18" charset="0"/>
                                              </a:rPr>
                                              <m:t>𝜎</m:t>
                                            </m:r>
                                          </m:e>
                                          <m:sub>
                                            <m:r>
                                              <a:rPr lang="en-IN" dirty="0">
                                                <a:solidFill>
                                                  <a:schemeClr val="tx1"/>
                                                </a:solidFill>
                                                <a:latin typeface="Cambria Math" panose="02040503050406030204" pitchFamily="18" charset="0"/>
                                                <a:ea typeface="Cambria Math" panose="02040503050406030204" pitchFamily="18" charset="0"/>
                                              </a:rPr>
                                              <m:t>𝑝</m:t>
                                            </m:r>
                                          </m:sub>
                                        </m:sSub>
                                      </m:den>
                                    </m:f>
                                  </m:e>
                                </m:d>
                              </m:e>
                              <m:sup>
                                <m:r>
                                  <a:rPr lang="en-IN" dirty="0">
                                    <a:solidFill>
                                      <a:schemeClr val="tx1"/>
                                    </a:solidFill>
                                    <a:latin typeface="Cambria Math" panose="02040503050406030204" pitchFamily="18" charset="0"/>
                                    <a:ea typeface="Cambria Math" panose="02040503050406030204" pitchFamily="18" charset="0"/>
                                  </a:rPr>
                                  <m:t>2</m:t>
                                </m:r>
                              </m:sup>
                            </m:sSup>
                            <m:r>
                              <a:rPr lang="en-IN" dirty="0">
                                <a:solidFill>
                                  <a:schemeClr val="tx1"/>
                                </a:solidFill>
                                <a:latin typeface="Cambria Math" panose="02040503050406030204" pitchFamily="18" charset="0"/>
                                <a:ea typeface="Cambria Math" panose="02040503050406030204" pitchFamily="18" charset="0"/>
                              </a:rPr>
                              <m:t>⋅</m:t>
                            </m:r>
                          </m:e>
                        </m:func>
                        <m:sSubSup>
                          <m:sSubSupPr>
                            <m:ctrlPr>
                              <a:rPr lang="en-IN"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b="1" i="0">
                                    <a:solidFill>
                                      <a:schemeClr val="tx1"/>
                                    </a:solidFill>
                                    <a:latin typeface="Cambria Math" panose="02040503050406030204" pitchFamily="18" charset="0"/>
                                    <a:ea typeface="Cambria Math" panose="02040503050406030204" pitchFamily="18" charset="0"/>
                                  </a:rPr>
                                  <m:t>𝐰</m:t>
                                </m:r>
                              </m:e>
                            </m:d>
                          </m:e>
                          <m:sub>
                            <m:r>
                              <a:rPr lang="en-IN">
                                <a:solidFill>
                                  <a:schemeClr val="tx1"/>
                                </a:solidFill>
                                <a:latin typeface="Cambria Math" panose="02040503050406030204" pitchFamily="18" charset="0"/>
                                <a:ea typeface="Cambria Math" panose="02040503050406030204" pitchFamily="18" charset="0"/>
                              </a:rPr>
                              <m:t>2</m:t>
                            </m:r>
                          </m:sub>
                          <m:sup>
                            <m:r>
                              <a:rPr lang="en-IN">
                                <a:solidFill>
                                  <a:schemeClr val="tx1"/>
                                </a:solidFill>
                                <a:latin typeface="Cambria Math" panose="02040503050406030204" pitchFamily="18" charset="0"/>
                                <a:ea typeface="Cambria Math" panose="02040503050406030204" pitchFamily="18" charset="0"/>
                              </a:rPr>
                              <m:t>2</m:t>
                            </m:r>
                          </m:sup>
                        </m:sSubSup>
                        <m:r>
                          <a:rPr lang="en-IN">
                            <a:solidFill>
                              <a:schemeClr val="tx1"/>
                            </a:solidFill>
                            <a:latin typeface="Cambria Math" panose="02040503050406030204" pitchFamily="18" charset="0"/>
                            <a:ea typeface="Cambria Math" panose="02040503050406030204" pitchFamily="18" charset="0"/>
                          </a:rPr>
                          <m:t>+</m:t>
                        </m:r>
                        <m:nary>
                          <m:naryPr>
                            <m:chr m:val="∑"/>
                            <m:limLoc m:val="subSup"/>
                            <m:ctrlPr>
                              <a:rPr lang="en-IN" i="1">
                                <a:solidFill>
                                  <a:schemeClr val="tx1"/>
                                </a:solidFill>
                                <a:latin typeface="Cambria Math" panose="02040503050406030204" pitchFamily="18" charset="0"/>
                                <a:ea typeface="Cambria Math" panose="02040503050406030204" pitchFamily="18" charset="0"/>
                              </a:rPr>
                            </m:ctrlPr>
                          </m:naryPr>
                          <m:sub>
                            <m:r>
                              <m:rPr>
                                <m:brk m:alnAt="25"/>
                              </m:rPr>
                              <a:rPr lang="en-IN">
                                <a:solidFill>
                                  <a:schemeClr val="tx1"/>
                                </a:solidFill>
                                <a:latin typeface="Cambria Math" panose="02040503050406030204" pitchFamily="18" charset="0"/>
                                <a:ea typeface="Cambria Math" panose="02040503050406030204" pitchFamily="18" charset="0"/>
                              </a:rPr>
                              <m:t>𝑖</m:t>
                            </m:r>
                            <m:r>
                              <a:rPr lang="en-IN">
                                <a:solidFill>
                                  <a:schemeClr val="tx1"/>
                                </a:solidFill>
                                <a:latin typeface="Cambria Math" panose="02040503050406030204" pitchFamily="18" charset="0"/>
                                <a:ea typeface="Cambria Math" panose="02040503050406030204" pitchFamily="18" charset="0"/>
                              </a:rPr>
                              <m:t>=1</m:t>
                            </m:r>
                          </m:sub>
                          <m:sup>
                            <m:r>
                              <a:rPr lang="en-IN">
                                <a:solidFill>
                                  <a:schemeClr val="tx1"/>
                                </a:solidFill>
                                <a:latin typeface="Cambria Math" panose="02040503050406030204" pitchFamily="18" charset="0"/>
                                <a:ea typeface="Cambria Math" panose="02040503050406030204" pitchFamily="18" charset="0"/>
                              </a:rPr>
                              <m:t>𝑛</m:t>
                            </m:r>
                          </m:sup>
                          <m:e>
                            <m:sSup>
                              <m:sSupPr>
                                <m:ctrlPr>
                                  <a:rPr lang="en-IN" i="1">
                                    <a:solidFill>
                                      <a:schemeClr val="tx1"/>
                                    </a:solidFill>
                                    <a:latin typeface="Cambria Math" panose="02040503050406030204" pitchFamily="18" charset="0"/>
                                  </a:rPr>
                                </m:ctrlPr>
                              </m:sSupPr>
                              <m:e>
                                <m:d>
                                  <m:dPr>
                                    <m:ctrlPr>
                                      <a:rPr lang="en-IN" i="1">
                                        <a:solidFill>
                                          <a:schemeClr val="tx1"/>
                                        </a:solidFill>
                                        <a:latin typeface="Cambria Math" panose="02040503050406030204" pitchFamily="18" charset="0"/>
                                      </a:rPr>
                                    </m:ctrlPr>
                                  </m:dPr>
                                  <m:e>
                                    <m:sSup>
                                      <m:sSupPr>
                                        <m:ctrlPr>
                                          <a:rPr lang="en-IN" i="1">
                                            <a:solidFill>
                                              <a:schemeClr val="tx1"/>
                                            </a:solidFill>
                                            <a:latin typeface="Cambria Math" panose="02040503050406030204" pitchFamily="18" charset="0"/>
                                          </a:rPr>
                                        </m:ctrlPr>
                                      </m:sSupPr>
                                      <m:e>
                                        <m:r>
                                          <a:rPr lang="en-IN">
                                            <a:solidFill>
                                              <a:schemeClr val="tx1"/>
                                            </a:solidFill>
                                            <a:latin typeface="Cambria Math" panose="02040503050406030204" pitchFamily="18" charset="0"/>
                                          </a:rPr>
                                          <m:t>𝑦</m:t>
                                        </m:r>
                                      </m:e>
                                      <m:sup>
                                        <m:r>
                                          <a:rPr lang="en-IN">
                                            <a:solidFill>
                                              <a:schemeClr val="tx1"/>
                                            </a:solidFill>
                                            <a:latin typeface="Cambria Math" panose="02040503050406030204" pitchFamily="18" charset="0"/>
                                          </a:rPr>
                                          <m:t>𝑖</m:t>
                                        </m:r>
                                      </m:sup>
                                    </m:sSup>
                                    <m:r>
                                      <a:rPr lang="en-IN">
                                        <a:solidFill>
                                          <a:schemeClr val="tx1"/>
                                        </a:solidFill>
                                        <a:latin typeface="Cambria Math" panose="02040503050406030204" pitchFamily="18" charset="0"/>
                                      </a:rPr>
                                      <m:t>−</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a:solidFill>
                                              <a:schemeClr val="tx1"/>
                                            </a:solidFill>
                                            <a:latin typeface="Cambria Math" panose="02040503050406030204" pitchFamily="18" charset="0"/>
                                          </a:rPr>
                                          <m:t>⊤</m:t>
                                        </m:r>
                                      </m:sup>
                                    </m:sSup>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a:solidFill>
                                              <a:schemeClr val="tx1"/>
                                            </a:solidFill>
                                            <a:latin typeface="Cambria Math" panose="02040503050406030204" pitchFamily="18" charset="0"/>
                                          </a:rPr>
                                          <m:t>𝑖</m:t>
                                        </m:r>
                                      </m:sup>
                                    </m:sSup>
                                  </m:e>
                                </m:d>
                              </m:e>
                              <m:sup>
                                <m:r>
                                  <a:rPr lang="en-IN">
                                    <a:solidFill>
                                      <a:schemeClr val="tx1"/>
                                    </a:solidFill>
                                    <a:latin typeface="Cambria Math" panose="02040503050406030204" pitchFamily="18" charset="0"/>
                                  </a:rPr>
                                  <m:t>2</m:t>
                                </m:r>
                              </m:sup>
                            </m:sSup>
                          </m:e>
                        </m:nary>
                      </m:e>
                    </m:func>
                  </m:oMath>
                </a14:m>
                <a:r>
                  <a:rPr lang="en-IN" dirty="0" smtClean="0">
                    <a:solidFill>
                      <a:schemeClr val="tx1"/>
                    </a:solidFill>
                  </a:rPr>
                  <a:t> i.e. ridge regression</a:t>
                </a:r>
              </a:p>
              <a:p>
                <a:pPr lvl="2"/>
                <a:r>
                  <a:rPr lang="en-IN" dirty="0" smtClean="0">
                    <a:solidFill>
                      <a:schemeClr val="tx1"/>
                    </a:solidFill>
                  </a:rPr>
                  <a:t>Thus,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𝑙</m:t>
                        </m:r>
                      </m:sub>
                    </m:sSub>
                    <m:r>
                      <a:rPr lang="en-IN">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𝜎</m:t>
                        </m:r>
                      </m:e>
                      <m:sub>
                        <m:r>
                          <a:rPr lang="en-IN">
                            <a:solidFill>
                              <a:schemeClr val="tx1"/>
                            </a:solidFill>
                            <a:latin typeface="Cambria Math" panose="02040503050406030204" pitchFamily="18" charset="0"/>
                          </a:rPr>
                          <m:t>𝑝</m:t>
                        </m:r>
                      </m:sub>
                    </m:sSub>
                  </m:oMath>
                </a14:m>
                <a:r>
                  <a:rPr lang="en-IN" dirty="0">
                    <a:solidFill>
                      <a:schemeClr val="tx1"/>
                    </a:solidFill>
                  </a:rPr>
                  <a:t> together decide the regularization </a:t>
                </a:r>
                <a:r>
                  <a:rPr lang="en-IN" dirty="0" smtClean="0">
                    <a:solidFill>
                      <a:schemeClr val="tx1"/>
                    </a:solidFill>
                  </a:rPr>
                  <a:t>constant</a:t>
                </a:r>
              </a:p>
              <a:p>
                <a:r>
                  <a:rPr lang="en-IN" dirty="0" smtClean="0">
                    <a:solidFill>
                      <a:schemeClr val="tx1"/>
                    </a:solidFill>
                  </a:rPr>
                  <a:t>There is </a:t>
                </a:r>
                <a:r>
                  <a:rPr lang="en-IN" dirty="0">
                    <a:solidFill>
                      <a:schemeClr val="tx1"/>
                    </a:solidFill>
                  </a:rPr>
                  <a:t>a multivariate version of the Laplace distribution </a:t>
                </a:r>
                <a:r>
                  <a:rPr lang="en-IN" dirty="0" smtClean="0">
                    <a:solidFill>
                      <a:schemeClr val="tx1"/>
                    </a:solidFill>
                  </a:rPr>
                  <a:t>too!</a:t>
                </a:r>
              </a:p>
              <a:p>
                <a:pPr lvl="2"/>
                <a:r>
                  <a:rPr lang="en-US" dirty="0" smtClean="0">
                    <a:solidFill>
                      <a:schemeClr val="tx1"/>
                    </a:solidFill>
                  </a:rPr>
                  <a:t>Using </a:t>
                </a:r>
                <a:r>
                  <a:rPr lang="en-US" dirty="0">
                    <a:solidFill>
                      <a:schemeClr val="tx1"/>
                    </a:solidFill>
                  </a:rPr>
                  <a:t>it as a prior with </a:t>
                </a:r>
                <a14:m>
                  <m:oMath xmlns:m="http://schemas.openxmlformats.org/officeDocument/2006/math">
                    <m:r>
                      <a:rPr lang="en-IN" b="1">
                        <a:solidFill>
                          <a:schemeClr val="tx1"/>
                        </a:solidFill>
                        <a:latin typeface="Cambria Math" panose="02040503050406030204" pitchFamily="18" charset="0"/>
                      </a:rPr>
                      <m:t>𝛍</m:t>
                    </m:r>
                    <m:r>
                      <a:rPr lang="en-IN" b="1">
                        <a:solidFill>
                          <a:schemeClr val="tx1"/>
                        </a:solidFill>
                        <a:latin typeface="Cambria Math" panose="02040503050406030204" pitchFamily="18" charset="0"/>
                      </a:rPr>
                      <m:t>=</m:t>
                    </m:r>
                    <m:r>
                      <a:rPr lang="en-IN" b="1">
                        <a:solidFill>
                          <a:schemeClr val="tx1"/>
                        </a:solidFill>
                        <a:latin typeface="Cambria Math" panose="02040503050406030204" pitchFamily="18" charset="0"/>
                      </a:rPr>
                      <m:t>𝟎</m:t>
                    </m:r>
                  </m:oMath>
                </a14:m>
                <a:r>
                  <a:rPr lang="en-US" dirty="0">
                    <a:solidFill>
                      <a:schemeClr val="tx1"/>
                    </a:solidFill>
                  </a:rPr>
                  <a:t> (the zero vector) will give us </a:t>
                </a:r>
                <a:r>
                  <a:rPr lang="en-US" dirty="0" smtClean="0">
                    <a:solidFill>
                      <a:schemeClr val="tx1"/>
                    </a:solidFill>
                  </a:rPr>
                  <a:t>LASSO!</a:t>
                </a:r>
              </a:p>
              <a:p>
                <a:pPr lvl="2"/>
                <a:r>
                  <a:rPr lang="en-US" b="1" dirty="0" smtClean="0">
                    <a:solidFill>
                      <a:schemeClr val="tx1"/>
                    </a:solidFill>
                  </a:rPr>
                  <a:t>Warning</a:t>
                </a:r>
                <a:r>
                  <a:rPr lang="en-US" dirty="0">
                    <a:solidFill>
                      <a:schemeClr val="tx1"/>
                    </a:solidFill>
                  </a:rPr>
                  <a:t>: expression for the Laplace PDF for general covariance is a bit tricky)</a:t>
                </a:r>
                <a:r>
                  <a:rPr lang="en-IN" dirty="0">
                    <a:solidFill>
                      <a:schemeClr val="tx1"/>
                    </a:solidFill>
                  </a:rPr>
                  <a:t/>
                </a:r>
                <a:br>
                  <a:rPr lang="en-IN" dirty="0">
                    <a:solidFill>
                      <a:schemeClr val="tx1"/>
                    </a:solidFill>
                  </a:rPr>
                </a:b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ℒ</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ea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 </m:t>
                        </m:r>
                        <m:r>
                          <a:rPr lang="en-IN" b="1">
                            <a:solidFill>
                              <a:schemeClr val="tx1"/>
                            </a:solidFill>
                            <a:latin typeface="Cambria Math" panose="02040503050406030204" pitchFamily="18" charset="0"/>
                            <a:ea typeface="Cambria Math" panose="02040503050406030204" pitchFamily="18" charset="0"/>
                          </a:rPr>
                          <m:t>𝛍</m:t>
                        </m:r>
                        <m:r>
                          <a:rPr lang="en-IN" i="1">
                            <a:solidFill>
                              <a:schemeClr val="tx1"/>
                            </a:solidFill>
                            <a:latin typeface="Cambria Math" panose="02040503050406030204" pitchFamily="18" charset="0"/>
                            <a:ea typeface="Cambria Math" panose="02040503050406030204" pitchFamily="18" charset="0"/>
                          </a:rPr>
                          <m:t>,</m:t>
                        </m:r>
                        <m:r>
                          <a:rPr lang="en-IN" i="1">
                            <a:solidFill>
                              <a:schemeClr val="tx1"/>
                            </a:solidFill>
                            <a:latin typeface="Cambria Math" panose="02040503050406030204" pitchFamily="18" charset="0"/>
                            <a:ea typeface="Cambria Math" panose="02040503050406030204" pitchFamily="18" charset="0"/>
                          </a:rPr>
                          <m:t>𝜎</m:t>
                        </m:r>
                      </m:e>
                    </m:d>
                    <m:r>
                      <a:rPr lang="en-IN" i="1">
                        <a:solidFill>
                          <a:schemeClr val="tx1"/>
                        </a:solidFill>
                        <a:latin typeface="Cambria Math" panose="02040503050406030204" pitchFamily="18" charset="0"/>
                        <a:ea typeface="Cambria Math" panose="02040503050406030204" pitchFamily="18" charset="0"/>
                      </a:rPr>
                      <m:t>=</m:t>
                    </m:r>
                    <m:f>
                      <m:fPr>
                        <m:ctrlPr>
                          <a:rPr lang="en-IN" i="1">
                            <a:solidFill>
                              <a:schemeClr val="tx1"/>
                            </a:solidFill>
                            <a:latin typeface="Cambria Math" panose="02040503050406030204" pitchFamily="18" charset="0"/>
                            <a:ea typeface="Cambria Math" panose="02040503050406030204" pitchFamily="18" charset="0"/>
                          </a:rPr>
                        </m:ctrlPr>
                      </m:fPr>
                      <m:num>
                        <m:r>
                          <a:rPr lang="en-IN" i="1">
                            <a:solidFill>
                              <a:schemeClr val="tx1"/>
                            </a:solidFill>
                            <a:latin typeface="Cambria Math" panose="02040503050406030204" pitchFamily="18" charset="0"/>
                            <a:ea typeface="Cambria Math" panose="02040503050406030204" pitchFamily="18" charset="0"/>
                          </a:rPr>
                          <m:t>1</m:t>
                        </m:r>
                      </m:num>
                      <m:den>
                        <m:sSup>
                          <m:sSupPr>
                            <m:ctrlPr>
                              <a:rPr lang="en-IN" i="1">
                                <a:solidFill>
                                  <a:schemeClr val="tx1"/>
                                </a:solidFill>
                                <a:latin typeface="Cambria Math" panose="02040503050406030204" pitchFamily="18" charset="0"/>
                                <a:ea typeface="Cambria Math" panose="02040503050406030204" pitchFamily="18" charset="0"/>
                              </a:rPr>
                            </m:ctrlPr>
                          </m:sSupPr>
                          <m:e>
                            <m:d>
                              <m:dPr>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2</m:t>
                                </m:r>
                                <m:r>
                                  <a:rPr lang="en-IN" i="1">
                                    <a:solidFill>
                                      <a:schemeClr val="tx1"/>
                                    </a:solidFill>
                                    <a:latin typeface="Cambria Math" panose="02040503050406030204" pitchFamily="18" charset="0"/>
                                    <a:ea typeface="Cambria Math" panose="02040503050406030204" pitchFamily="18" charset="0"/>
                                  </a:rPr>
                                  <m:t>𝜎</m:t>
                                </m:r>
                              </m:e>
                            </m:d>
                          </m:e>
                          <m:sup>
                            <m:r>
                              <a:rPr lang="en-IN" i="1">
                                <a:solidFill>
                                  <a:schemeClr val="tx1"/>
                                </a:solidFill>
                                <a:latin typeface="Cambria Math" panose="02040503050406030204" pitchFamily="18" charset="0"/>
                                <a:ea typeface="Cambria Math" panose="02040503050406030204" pitchFamily="18" charset="0"/>
                              </a:rPr>
                              <m:t>𝑑</m:t>
                            </m:r>
                          </m:sup>
                        </m:sSup>
                      </m:den>
                    </m:f>
                    <m:func>
                      <m:funcPr>
                        <m:ctrlPr>
                          <a:rPr lang="en-IN" i="1">
                            <a:solidFill>
                              <a:schemeClr val="tx1"/>
                            </a:solidFill>
                            <a:latin typeface="Cambria Math" panose="02040503050406030204" pitchFamily="18" charset="0"/>
                            <a:ea typeface="Cambria Math" panose="02040503050406030204" pitchFamily="18" charset="0"/>
                          </a:rPr>
                        </m:ctrlPr>
                      </m:funcPr>
                      <m:fName>
                        <m:r>
                          <m:rPr>
                            <m:sty m:val="p"/>
                          </m:rPr>
                          <a:rPr lang="en-IN">
                            <a:solidFill>
                              <a:schemeClr val="tx1"/>
                            </a:solidFill>
                            <a:latin typeface="Cambria Math" panose="02040503050406030204" pitchFamily="18" charset="0"/>
                            <a:ea typeface="Cambria Math" panose="02040503050406030204" pitchFamily="18" charset="0"/>
                          </a:rPr>
                          <m:t>exp</m:t>
                        </m:r>
                      </m:fName>
                      <m:e>
                        <m:d>
                          <m:dPr>
                            <m:ctrlPr>
                              <a:rPr lang="en-IN" i="1">
                                <a:solidFill>
                                  <a:schemeClr val="tx1"/>
                                </a:solidFill>
                                <a:latin typeface="Cambria Math" panose="02040503050406030204" pitchFamily="18" charset="0"/>
                                <a:ea typeface="Cambria Math" panose="02040503050406030204" pitchFamily="18" charset="0"/>
                              </a:rPr>
                            </m:ctrlPr>
                          </m:dPr>
                          <m:e>
                            <m:r>
                              <a:rPr lang="en-IN" i="1">
                                <a:solidFill>
                                  <a:schemeClr val="tx1"/>
                                </a:solidFill>
                                <a:latin typeface="Cambria Math" panose="02040503050406030204" pitchFamily="18" charset="0"/>
                                <a:ea typeface="Cambria Math" panose="02040503050406030204" pitchFamily="18" charset="0"/>
                              </a:rPr>
                              <m:t>−</m:t>
                            </m:r>
                            <m:f>
                              <m:fPr>
                                <m:ctrlPr>
                                  <a:rPr lang="en-IN" i="1">
                                    <a:solidFill>
                                      <a:schemeClr val="tx1"/>
                                    </a:solidFill>
                                    <a:latin typeface="Cambria Math" panose="02040503050406030204" pitchFamily="18" charset="0"/>
                                    <a:ea typeface="Cambria Math" panose="02040503050406030204" pitchFamily="18" charset="0"/>
                                  </a:rPr>
                                </m:ctrlPr>
                              </m:fPr>
                              <m:num>
                                <m:sSub>
                                  <m:sSubPr>
                                    <m:ctrlPr>
                                      <a:rPr lang="en-IN" i="1">
                                        <a:solidFill>
                                          <a:schemeClr val="tx1"/>
                                        </a:solidFill>
                                        <a:latin typeface="Cambria Math" panose="02040503050406030204" pitchFamily="18" charset="0"/>
                                        <a:ea typeface="Cambria Math" panose="02040503050406030204" pitchFamily="18" charset="0"/>
                                      </a:rPr>
                                    </m:ctrlPr>
                                  </m:sSubPr>
                                  <m:e>
                                    <m:d>
                                      <m:dPr>
                                        <m:begChr m:val="‖"/>
                                        <m:endChr m:val="‖"/>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ea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m:t>
                                        </m:r>
                                        <m:r>
                                          <a:rPr lang="en-IN" b="1">
                                            <a:solidFill>
                                              <a:schemeClr val="tx1"/>
                                            </a:solidFill>
                                            <a:latin typeface="Cambria Math" panose="02040503050406030204" pitchFamily="18" charset="0"/>
                                            <a:ea typeface="Cambria Math" panose="02040503050406030204" pitchFamily="18" charset="0"/>
                                          </a:rPr>
                                          <m:t>𝛍</m:t>
                                        </m:r>
                                      </m:e>
                                    </m:d>
                                  </m:e>
                                  <m:sub>
                                    <m:r>
                                      <a:rPr lang="en-IN" i="1">
                                        <a:solidFill>
                                          <a:schemeClr val="tx1"/>
                                        </a:solidFill>
                                        <a:latin typeface="Cambria Math" panose="02040503050406030204" pitchFamily="18" charset="0"/>
                                        <a:ea typeface="Cambria Math" panose="02040503050406030204" pitchFamily="18" charset="0"/>
                                      </a:rPr>
                                      <m:t>1</m:t>
                                    </m:r>
                                  </m:sub>
                                </m:sSub>
                              </m:num>
                              <m:den>
                                <m:r>
                                  <a:rPr lang="en-IN" i="1">
                                    <a:solidFill>
                                      <a:schemeClr val="tx1"/>
                                    </a:solidFill>
                                    <a:latin typeface="Cambria Math" panose="02040503050406030204" pitchFamily="18" charset="0"/>
                                    <a:ea typeface="Cambria Math" panose="02040503050406030204" pitchFamily="18" charset="0"/>
                                  </a:rPr>
                                  <m:t>𝜎</m:t>
                                </m:r>
                              </m:den>
                            </m:f>
                          </m:e>
                        </m:d>
                      </m:e>
                    </m:func>
                  </m:oMath>
                </a14:m>
                <a:endParaRPr lang="en-IN" dirty="0">
                  <a:solidFill>
                    <a:schemeClr val="tx1"/>
                  </a:solidFill>
                </a:endParaRP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5426829"/>
              </a:xfrm>
              <a:blipFill>
                <a:blip r:embed="rId2"/>
                <a:stretch>
                  <a:fillRect l="-562" t="-190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grpSp>
        <p:nvGrpSpPr>
          <p:cNvPr id="5" name="Group 4"/>
          <p:cNvGrpSpPr/>
          <p:nvPr/>
        </p:nvGrpSpPr>
        <p:grpSpPr>
          <a:xfrm>
            <a:off x="10723392" y="942063"/>
            <a:ext cx="1468606" cy="1238929"/>
            <a:chOff x="12383748" y="1219011"/>
            <a:chExt cx="1862104" cy="1570887"/>
          </a:xfrm>
        </p:grpSpPr>
        <p:sp>
          <p:nvSpPr>
            <p:cNvPr id="6" name="Freeform 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 name="Rectangular Callout 10"/>
              <p:cNvSpPr/>
              <p:nvPr/>
            </p:nvSpPr>
            <p:spPr>
              <a:xfrm>
                <a:off x="372302" y="525861"/>
                <a:ext cx="10305337" cy="1773379"/>
              </a:xfrm>
              <a:prstGeom prst="wedgeRectCallout">
                <a:avLst>
                  <a:gd name="adj1" fmla="val 56534"/>
                  <a:gd name="adj2" fmla="val 368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Just so that we are clear, nothing special about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𝒩</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𝐰</m:t>
                        </m:r>
                        <m:r>
                          <a:rPr lang="en-IN" sz="2400" i="1">
                            <a:solidFill>
                              <a:schemeClr val="tx1"/>
                            </a:solidFill>
                            <a:latin typeface="Cambria Math" panose="02040503050406030204" pitchFamily="18" charset="0"/>
                            <a:ea typeface="Cambria Math" panose="02040503050406030204" pitchFamily="18" charset="0"/>
                          </a:rPr>
                          <m:t>| </m:t>
                        </m:r>
                        <m:r>
                          <a:rPr lang="en-IN" sz="2400" b="1">
                            <a:solidFill>
                              <a:schemeClr val="tx1"/>
                            </a:solidFill>
                            <a:latin typeface="Cambria Math" panose="02040503050406030204" pitchFamily="18" charset="0"/>
                          </a:rPr>
                          <m:t>𝟎</m:t>
                        </m:r>
                        <m:r>
                          <a:rPr lang="en-IN" sz="2400" i="1">
                            <a:solidFill>
                              <a:schemeClr val="tx1"/>
                            </a:solidFill>
                            <a:latin typeface="Cambria Math" panose="02040503050406030204" pitchFamily="18" charset="0"/>
                          </a:rPr>
                          <m:t>,</m:t>
                        </m:r>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𝑝</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𝑑</m:t>
                            </m:r>
                          </m:sub>
                        </m:sSub>
                      </m:e>
                    </m:d>
                  </m:oMath>
                </a14:m>
                <a:r>
                  <a:rPr lang="en-IN" sz="2400" dirty="0" smtClean="0">
                    <a:solidFill>
                      <a:schemeClr val="tx1"/>
                    </a:solidFill>
                    <a:latin typeface="+mj-lt"/>
                  </a:rPr>
                  <a:t>. If we believe </a:t>
                </a:r>
                <a14:m>
                  <m:oMath xmlns:m="http://schemas.openxmlformats.org/officeDocument/2006/math">
                    <m:r>
                      <a:rPr lang="en-IN" sz="2400" b="1" i="0" smtClean="0">
                        <a:solidFill>
                          <a:schemeClr val="tx1"/>
                        </a:solidFill>
                        <a:latin typeface="Cambria Math" panose="02040503050406030204" pitchFamily="18" charset="0"/>
                      </a:rPr>
                      <m:t>𝐰</m:t>
                    </m:r>
                  </m:oMath>
                </a14:m>
                <a:r>
                  <a:rPr lang="en-IN" sz="2400" dirty="0" smtClean="0">
                    <a:solidFill>
                      <a:schemeClr val="tx1"/>
                    </a:solidFill>
                    <a:latin typeface="+mj-lt"/>
                  </a:rPr>
                  <a:t> is close to a vector </a:t>
                </a:r>
                <a14:m>
                  <m:oMath xmlns:m="http://schemas.openxmlformats.org/officeDocument/2006/math">
                    <m:r>
                      <a:rPr lang="en-IN" sz="2400" b="1" i="0" smtClean="0">
                        <a:solidFill>
                          <a:schemeClr val="tx1"/>
                        </a:solidFill>
                        <a:latin typeface="Cambria Math" panose="02040503050406030204" pitchFamily="18" charset="0"/>
                      </a:rPr>
                      <m:t>𝐯</m:t>
                    </m:r>
                  </m:oMath>
                </a14:m>
                <a:r>
                  <a:rPr lang="en-IN" sz="2400" dirty="0" smtClean="0">
                    <a:solidFill>
                      <a:schemeClr val="tx1"/>
                    </a:solidFill>
                    <a:latin typeface="+mj-lt"/>
                  </a:rPr>
                  <a:t>, should use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𝒩</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b="1">
                            <a:solidFill>
                              <a:schemeClr val="tx1"/>
                            </a:solidFill>
                            <a:latin typeface="Cambria Math" panose="02040503050406030204" pitchFamily="18" charset="0"/>
                          </a:rPr>
                          <m:t>𝐰</m:t>
                        </m:r>
                        <m:r>
                          <a:rPr lang="en-IN" sz="2400" i="1">
                            <a:solidFill>
                              <a:schemeClr val="tx1"/>
                            </a:solidFill>
                            <a:latin typeface="Cambria Math" panose="02040503050406030204" pitchFamily="18" charset="0"/>
                            <a:ea typeface="Cambria Math" panose="02040503050406030204" pitchFamily="18" charset="0"/>
                          </a:rPr>
                          <m:t>| </m:t>
                        </m:r>
                        <m:r>
                          <a:rPr lang="en-IN" sz="2400" b="1" i="0" smtClean="0">
                            <a:solidFill>
                              <a:schemeClr val="tx1"/>
                            </a:solidFill>
                            <a:latin typeface="Cambria Math" panose="02040503050406030204" pitchFamily="18" charset="0"/>
                          </a:rPr>
                          <m:t>𝐯</m:t>
                        </m:r>
                        <m:r>
                          <a:rPr lang="en-IN" sz="2400" i="1">
                            <a:solidFill>
                              <a:schemeClr val="tx1"/>
                            </a:solidFill>
                            <a:latin typeface="Cambria Math" panose="02040503050406030204" pitchFamily="18" charset="0"/>
                          </a:rPr>
                          <m:t>,</m:t>
                        </m:r>
                        <m:sSubSup>
                          <m:sSubSupPr>
                            <m:ctrlPr>
                              <a:rPr lang="en-IN" sz="2400" i="1">
                                <a:solidFill>
                                  <a:schemeClr val="tx1"/>
                                </a:solidFill>
                                <a:latin typeface="Cambria Math" panose="02040503050406030204" pitchFamily="18" charset="0"/>
                              </a:rPr>
                            </m:ctrlPr>
                          </m:sSubSupPr>
                          <m:e>
                            <m:r>
                              <a:rPr lang="en-IN" sz="2400" i="1">
                                <a:solidFill>
                                  <a:schemeClr val="tx1"/>
                                </a:solidFill>
                                <a:latin typeface="Cambria Math" panose="02040503050406030204" pitchFamily="18" charset="0"/>
                              </a:rPr>
                              <m:t>𝜎</m:t>
                            </m:r>
                          </m:e>
                          <m:sub>
                            <m:r>
                              <a:rPr lang="en-IN" sz="2400" i="1">
                                <a:solidFill>
                                  <a:schemeClr val="tx1"/>
                                </a:solidFill>
                                <a:latin typeface="Cambria Math" panose="02040503050406030204" pitchFamily="18" charset="0"/>
                              </a:rPr>
                              <m:t>𝑝</m:t>
                            </m:r>
                          </m:sub>
                          <m:sup>
                            <m:r>
                              <a:rPr lang="en-IN" sz="2400" i="1">
                                <a:solidFill>
                                  <a:schemeClr val="tx1"/>
                                </a:solidFill>
                                <a:latin typeface="Cambria Math" panose="02040503050406030204" pitchFamily="18" charset="0"/>
                              </a:rPr>
                              <m:t>2</m:t>
                            </m:r>
                          </m:sup>
                        </m:sSubSup>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𝐼</m:t>
                            </m:r>
                          </m:e>
                          <m:sub>
                            <m:r>
                              <a:rPr lang="en-IN" sz="2400" i="1">
                                <a:solidFill>
                                  <a:schemeClr val="tx1"/>
                                </a:solidFill>
                                <a:latin typeface="Cambria Math" panose="02040503050406030204" pitchFamily="18" charset="0"/>
                              </a:rPr>
                              <m:t>𝑑</m:t>
                            </m:r>
                          </m:sub>
                        </m:sSub>
                      </m:e>
                    </m:d>
                  </m:oMath>
                </a14:m>
                <a:r>
                  <a:rPr lang="en-IN" sz="2400" dirty="0" smtClean="0">
                    <a:solidFill>
                      <a:schemeClr val="tx1"/>
                    </a:solidFill>
                    <a:latin typeface="+mj-lt"/>
                  </a:rPr>
                  <a:t> instead. MAP will become</a:t>
                </a:r>
              </a:p>
              <a:p>
                <a:pPr algn="ctr"/>
                <a14:m>
                  <m:oMathPara xmlns:m="http://schemas.openxmlformats.org/officeDocument/2006/math">
                    <m:oMathParaPr>
                      <m:jc m:val="centerGroup"/>
                    </m:oMathParaPr>
                    <m:oMath xmlns:m="http://schemas.openxmlformats.org/officeDocument/2006/math">
                      <m:sSub>
                        <m:sSubPr>
                          <m:ctrlPr>
                            <a:rPr lang="en-IN" sz="2400" i="1" dirty="0">
                              <a:solidFill>
                                <a:schemeClr val="tx1"/>
                              </a:solidFill>
                              <a:latin typeface="Cambria Math" panose="02040503050406030204" pitchFamily="18" charset="0"/>
                            </a:rPr>
                          </m:ctrlPr>
                        </m:sSubPr>
                        <m:e>
                          <m:acc>
                            <m:accPr>
                              <m:chr m:val="̂"/>
                              <m:ctrlPr>
                                <a:rPr lang="en-IN" sz="2400" i="1">
                                  <a:solidFill>
                                    <a:schemeClr val="tx1"/>
                                  </a:solidFill>
                                  <a:latin typeface="Cambria Math" panose="02040503050406030204" pitchFamily="18" charset="0"/>
                                </a:rPr>
                              </m:ctrlPr>
                            </m:accPr>
                            <m:e>
                              <m:r>
                                <a:rPr lang="en-IN" sz="2400" b="1">
                                  <a:solidFill>
                                    <a:schemeClr val="tx1"/>
                                  </a:solidFill>
                                  <a:latin typeface="Cambria Math" panose="02040503050406030204" pitchFamily="18" charset="0"/>
                                </a:rPr>
                                <m:t>𝐰</m:t>
                              </m:r>
                            </m:e>
                          </m:acc>
                        </m:e>
                        <m:sub>
                          <m:r>
                            <m:rPr>
                              <m:sty m:val="p"/>
                            </m:rPr>
                            <a:rPr lang="en-IN" sz="2400" dirty="0">
                              <a:solidFill>
                                <a:schemeClr val="tx1"/>
                              </a:solidFill>
                              <a:latin typeface="Cambria Math" panose="02040503050406030204" pitchFamily="18" charset="0"/>
                            </a:rPr>
                            <m:t>MAP</m:t>
                          </m:r>
                        </m:sub>
                      </m:sSub>
                      <m:r>
                        <a:rPr lang="en-IN" sz="2400" i="1" dirty="0">
                          <a:solidFill>
                            <a:schemeClr val="tx1"/>
                          </a:solidFill>
                          <a:latin typeface="Cambria Math" panose="02040503050406030204" pitchFamily="18" charset="0"/>
                        </a:rPr>
                        <m:t>=</m:t>
                      </m:r>
                      <m:func>
                        <m:funcPr>
                          <m:ctrlPr>
                            <a:rPr lang="en-IN" sz="2400" i="1" dirty="0">
                              <a:solidFill>
                                <a:schemeClr val="tx1"/>
                              </a:solidFill>
                              <a:latin typeface="Cambria Math" panose="02040503050406030204" pitchFamily="18" charset="0"/>
                            </a:rPr>
                          </m:ctrlPr>
                        </m:funcPr>
                        <m:fName>
                          <m:r>
                            <m:rPr>
                              <m:sty m:val="p"/>
                            </m:rPr>
                            <a:rPr lang="en-IN" sz="2400" dirty="0">
                              <a:solidFill>
                                <a:schemeClr val="tx1"/>
                              </a:solidFill>
                              <a:latin typeface="Cambria Math" panose="02040503050406030204" pitchFamily="18" charset="0"/>
                            </a:rPr>
                            <m:t>arg</m:t>
                          </m:r>
                        </m:fName>
                        <m:e>
                          <m:func>
                            <m:funcPr>
                              <m:ctrlPr>
                                <a:rPr lang="en-IN" sz="2400" i="1" dirty="0">
                                  <a:solidFill>
                                    <a:schemeClr val="tx1"/>
                                  </a:solidFill>
                                  <a:latin typeface="Cambria Math" panose="02040503050406030204" pitchFamily="18" charset="0"/>
                                </a:rPr>
                              </m:ctrlPr>
                            </m:funcPr>
                            <m:fName>
                              <m:limLow>
                                <m:limLowPr>
                                  <m:ctrlPr>
                                    <a:rPr lang="en-IN" sz="2400" i="1" dirty="0">
                                      <a:solidFill>
                                        <a:schemeClr val="tx1"/>
                                      </a:solidFill>
                                      <a:latin typeface="Cambria Math" panose="02040503050406030204" pitchFamily="18" charset="0"/>
                                    </a:rPr>
                                  </m:ctrlPr>
                                </m:limLowPr>
                                <m:e>
                                  <m:r>
                                    <m:rPr>
                                      <m:sty m:val="p"/>
                                    </m:rPr>
                                    <a:rPr lang="en-IN" sz="2400" dirty="0">
                                      <a:solidFill>
                                        <a:schemeClr val="tx1"/>
                                      </a:solidFill>
                                      <a:latin typeface="Cambria Math" panose="02040503050406030204" pitchFamily="18" charset="0"/>
                                    </a:rPr>
                                    <m:t>min</m:t>
                                  </m:r>
                                </m:e>
                                <m:lim>
                                  <m:r>
                                    <a:rPr lang="en-IN" sz="2400" b="1" dirty="0">
                                      <a:solidFill>
                                        <a:schemeClr val="tx1"/>
                                      </a:solidFill>
                                      <a:latin typeface="Cambria Math" panose="02040503050406030204" pitchFamily="18" charset="0"/>
                                    </a:rPr>
                                    <m:t>𝐰</m:t>
                                  </m:r>
                                  <m:r>
                                    <a:rPr lang="en-IN" sz="2400" i="1" dirty="0">
                                      <a:solidFill>
                                        <a:schemeClr val="tx1"/>
                                      </a:solidFill>
                                      <a:latin typeface="Cambria Math" panose="02040503050406030204" pitchFamily="18" charset="0"/>
                                    </a:rPr>
                                    <m:t>∈</m:t>
                                  </m:r>
                                  <m:sSup>
                                    <m:sSupPr>
                                      <m:ctrlPr>
                                        <a:rPr lang="en-IN" sz="2400" i="1" dirty="0">
                                          <a:solidFill>
                                            <a:schemeClr val="tx1"/>
                                          </a:solidFill>
                                          <a:latin typeface="Cambria Math" panose="02040503050406030204" pitchFamily="18" charset="0"/>
                                          <a:ea typeface="Cambria Math" panose="02040503050406030204" pitchFamily="18" charset="0"/>
                                        </a:rPr>
                                      </m:ctrlPr>
                                    </m:sSupPr>
                                    <m:e>
                                      <m:r>
                                        <a:rPr lang="en-IN" sz="2400" i="1" dirty="0">
                                          <a:solidFill>
                                            <a:schemeClr val="tx1"/>
                                          </a:solidFill>
                                          <a:latin typeface="Cambria Math" panose="02040503050406030204" pitchFamily="18" charset="0"/>
                                          <a:ea typeface="Cambria Math" panose="02040503050406030204" pitchFamily="18" charset="0"/>
                                        </a:rPr>
                                        <m:t>ℝ</m:t>
                                      </m:r>
                                    </m:e>
                                    <m:sup>
                                      <m:r>
                                        <a:rPr lang="en-IN" sz="2400" i="1" dirty="0">
                                          <a:solidFill>
                                            <a:schemeClr val="tx1"/>
                                          </a:solidFill>
                                          <a:latin typeface="Cambria Math" panose="02040503050406030204" pitchFamily="18" charset="0"/>
                                          <a:ea typeface="Cambria Math" panose="02040503050406030204" pitchFamily="18" charset="0"/>
                                        </a:rPr>
                                        <m:t>𝑑</m:t>
                                      </m:r>
                                    </m:sup>
                                  </m:sSup>
                                </m:lim>
                              </m:limLow>
                            </m:fName>
                            <m:e>
                              <m:f>
                                <m:fPr>
                                  <m:ctrlPr>
                                    <a:rPr lang="en-IN" sz="2400" i="1" dirty="0">
                                      <a:solidFill>
                                        <a:schemeClr val="tx1"/>
                                      </a:solidFill>
                                      <a:latin typeface="Cambria Math" panose="02040503050406030204" pitchFamily="18" charset="0"/>
                                      <a:ea typeface="Cambria Math" panose="02040503050406030204" pitchFamily="18" charset="0"/>
                                    </a:rPr>
                                  </m:ctrlPr>
                                </m:fPr>
                                <m:num>
                                  <m:r>
                                    <a:rPr lang="en-IN" sz="2400" i="1" dirty="0">
                                      <a:solidFill>
                                        <a:schemeClr val="tx1"/>
                                      </a:solidFill>
                                      <a:latin typeface="Cambria Math" panose="02040503050406030204" pitchFamily="18" charset="0"/>
                                      <a:ea typeface="Cambria Math" panose="02040503050406030204" pitchFamily="18" charset="0"/>
                                    </a:rPr>
                                    <m:t>1</m:t>
                                  </m:r>
                                </m:num>
                                <m:den>
                                  <m:sSubSup>
                                    <m:sSubSupPr>
                                      <m:ctrlPr>
                                        <a:rPr lang="en-IN" sz="2400" i="1" dirty="0">
                                          <a:solidFill>
                                            <a:schemeClr val="tx1"/>
                                          </a:solidFill>
                                          <a:latin typeface="Cambria Math" panose="02040503050406030204" pitchFamily="18" charset="0"/>
                                          <a:ea typeface="Cambria Math" panose="02040503050406030204" pitchFamily="18" charset="0"/>
                                        </a:rPr>
                                      </m:ctrlPr>
                                    </m:sSubSupPr>
                                    <m:e>
                                      <m:r>
                                        <a:rPr lang="en-IN" sz="2400" i="1" dirty="0">
                                          <a:solidFill>
                                            <a:schemeClr val="tx1"/>
                                          </a:solidFill>
                                          <a:latin typeface="Cambria Math" panose="02040503050406030204" pitchFamily="18" charset="0"/>
                                          <a:ea typeface="Cambria Math" panose="02040503050406030204" pitchFamily="18" charset="0"/>
                                        </a:rPr>
                                        <m:t>𝜎</m:t>
                                      </m:r>
                                    </m:e>
                                    <m:sub>
                                      <m:r>
                                        <a:rPr lang="en-IN" sz="2400" i="1" dirty="0">
                                          <a:solidFill>
                                            <a:schemeClr val="tx1"/>
                                          </a:solidFill>
                                          <a:latin typeface="Cambria Math" panose="02040503050406030204" pitchFamily="18" charset="0"/>
                                          <a:ea typeface="Cambria Math" panose="02040503050406030204" pitchFamily="18" charset="0"/>
                                        </a:rPr>
                                        <m:t>𝑝</m:t>
                                      </m:r>
                                    </m:sub>
                                    <m:sup>
                                      <m:r>
                                        <a:rPr lang="en-IN" sz="2400" i="1" dirty="0">
                                          <a:solidFill>
                                            <a:schemeClr val="tx1"/>
                                          </a:solidFill>
                                          <a:latin typeface="Cambria Math" panose="02040503050406030204" pitchFamily="18" charset="0"/>
                                          <a:ea typeface="Cambria Math" panose="02040503050406030204" pitchFamily="18" charset="0"/>
                                        </a:rPr>
                                        <m:t>2</m:t>
                                      </m:r>
                                    </m:sup>
                                  </m:sSubSup>
                                </m:den>
                              </m:f>
                            </m:e>
                          </m:func>
                          <m:sSubSup>
                            <m:sSubSupPr>
                              <m:ctrlPr>
                                <a:rPr lang="en-IN" sz="2400" i="1">
                                  <a:solidFill>
                                    <a:schemeClr val="tx1"/>
                                  </a:solidFill>
                                  <a:latin typeface="Cambria Math" panose="02040503050406030204" pitchFamily="18" charset="0"/>
                                  <a:ea typeface="Cambria Math" panose="02040503050406030204" pitchFamily="18" charset="0"/>
                                </a:rPr>
                              </m:ctrlPr>
                            </m:sSubSupPr>
                            <m:e>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1" i="0">
                                      <a:solidFill>
                                        <a:schemeClr val="tx1"/>
                                      </a:solidFill>
                                      <a:latin typeface="Cambria Math" panose="02040503050406030204" pitchFamily="18" charset="0"/>
                                      <a:ea typeface="Cambria Math" panose="02040503050406030204" pitchFamily="18" charset="0"/>
                                    </a:rPr>
                                    <m:t>𝐰</m:t>
                                  </m:r>
                                  <m:r>
                                    <a:rPr lang="en-IN" sz="2400" b="1" i="0" smtClean="0">
                                      <a:solidFill>
                                        <a:schemeClr val="tx1"/>
                                      </a:solidFill>
                                      <a:latin typeface="Cambria Math" panose="02040503050406030204" pitchFamily="18" charset="0"/>
                                      <a:ea typeface="Cambria Math" panose="02040503050406030204" pitchFamily="18" charset="0"/>
                                    </a:rPr>
                                    <m:t>−</m:t>
                                  </m:r>
                                  <m:r>
                                    <a:rPr lang="en-IN" sz="2400" b="1" i="0" smtClean="0">
                                      <a:solidFill>
                                        <a:schemeClr val="tx1"/>
                                      </a:solidFill>
                                      <a:latin typeface="Cambria Math" panose="02040503050406030204" pitchFamily="18" charset="0"/>
                                      <a:ea typeface="Cambria Math" panose="02040503050406030204" pitchFamily="18" charset="0"/>
                                    </a:rPr>
                                    <m:t>𝐯</m:t>
                                  </m:r>
                                </m:e>
                              </m:d>
                            </m:e>
                            <m:sub>
                              <m:r>
                                <a:rPr lang="en-IN" sz="2400" i="1">
                                  <a:solidFill>
                                    <a:schemeClr val="tx1"/>
                                  </a:solidFill>
                                  <a:latin typeface="Cambria Math" panose="02040503050406030204" pitchFamily="18" charset="0"/>
                                  <a:ea typeface="Cambria Math" panose="02040503050406030204" pitchFamily="18" charset="0"/>
                                </a:rPr>
                                <m:t>2</m:t>
                              </m:r>
                            </m:sub>
                            <m:sup>
                              <m:r>
                                <a:rPr lang="en-IN" sz="2400" i="1">
                                  <a:solidFill>
                                    <a:schemeClr val="tx1"/>
                                  </a:solidFill>
                                  <a:latin typeface="Cambria Math" panose="02040503050406030204" pitchFamily="18" charset="0"/>
                                  <a:ea typeface="Cambria Math" panose="02040503050406030204" pitchFamily="18" charset="0"/>
                                </a:rPr>
                                <m:t>2</m:t>
                              </m:r>
                            </m:sup>
                          </m:sSubSup>
                          <m:r>
                            <a:rPr lang="en-IN" sz="2400" i="1">
                              <a:solidFill>
                                <a:schemeClr val="tx1"/>
                              </a:solidFill>
                              <a:latin typeface="Cambria Math" panose="02040503050406030204" pitchFamily="18" charset="0"/>
                              <a:ea typeface="Cambria Math" panose="02040503050406030204" pitchFamily="18" charset="0"/>
                            </a:rPr>
                            <m:t>+</m:t>
                          </m:r>
                          <m:f>
                            <m:fPr>
                              <m:ctrlPr>
                                <a:rPr lang="en-IN" sz="2400" i="1">
                                  <a:solidFill>
                                    <a:schemeClr val="tx1"/>
                                  </a:solidFill>
                                  <a:latin typeface="Cambria Math" panose="02040503050406030204" pitchFamily="18" charset="0"/>
                                  <a:ea typeface="Cambria Math" panose="02040503050406030204" pitchFamily="18" charset="0"/>
                                </a:rPr>
                              </m:ctrlPr>
                            </m:fPr>
                            <m:num>
                              <m:r>
                                <a:rPr lang="en-IN" sz="2400" i="1">
                                  <a:solidFill>
                                    <a:schemeClr val="tx1"/>
                                  </a:solidFill>
                                  <a:latin typeface="Cambria Math" panose="02040503050406030204" pitchFamily="18" charset="0"/>
                                  <a:ea typeface="Cambria Math" panose="02040503050406030204" pitchFamily="18" charset="0"/>
                                </a:rPr>
                                <m:t>1</m:t>
                              </m:r>
                            </m:num>
                            <m:den>
                              <m:sSubSup>
                                <m:sSubSupPr>
                                  <m:ctrlPr>
                                    <a:rPr lang="en-IN" sz="2400" i="1">
                                      <a:solidFill>
                                        <a:schemeClr val="tx1"/>
                                      </a:solidFill>
                                      <a:latin typeface="Cambria Math" panose="02040503050406030204" pitchFamily="18" charset="0"/>
                                      <a:ea typeface="Cambria Math" panose="02040503050406030204" pitchFamily="18" charset="0"/>
                                    </a:rPr>
                                  </m:ctrlPr>
                                </m:sSubSupPr>
                                <m:e>
                                  <m:r>
                                    <a:rPr lang="en-IN" sz="2400" i="1">
                                      <a:solidFill>
                                        <a:schemeClr val="tx1"/>
                                      </a:solidFill>
                                      <a:latin typeface="Cambria Math" panose="02040503050406030204" pitchFamily="18" charset="0"/>
                                      <a:ea typeface="Cambria Math" panose="02040503050406030204" pitchFamily="18" charset="0"/>
                                    </a:rPr>
                                    <m:t>𝜎</m:t>
                                  </m:r>
                                </m:e>
                                <m:sub>
                                  <m:r>
                                    <a:rPr lang="en-IN" sz="2400" i="1">
                                      <a:solidFill>
                                        <a:schemeClr val="tx1"/>
                                      </a:solidFill>
                                      <a:latin typeface="Cambria Math" panose="02040503050406030204" pitchFamily="18" charset="0"/>
                                      <a:ea typeface="Cambria Math" panose="02040503050406030204" pitchFamily="18" charset="0"/>
                                    </a:rPr>
                                    <m:t>𝑙</m:t>
                                  </m:r>
                                </m:sub>
                                <m:sup>
                                  <m:r>
                                    <a:rPr lang="en-IN" sz="2400" i="1">
                                      <a:solidFill>
                                        <a:schemeClr val="tx1"/>
                                      </a:solidFill>
                                      <a:latin typeface="Cambria Math" panose="02040503050406030204" pitchFamily="18" charset="0"/>
                                      <a:ea typeface="Cambria Math" panose="02040503050406030204" pitchFamily="18" charset="0"/>
                                    </a:rPr>
                                    <m:t>2</m:t>
                                  </m:r>
                                </m:sup>
                              </m:sSubSup>
                            </m:den>
                          </m:f>
                          <m:nary>
                            <m:naryPr>
                              <m:chr m:val="∑"/>
                              <m:limLoc m:val="subSup"/>
                              <m:ctrlPr>
                                <a:rPr lang="en-IN" sz="2400" i="1">
                                  <a:solidFill>
                                    <a:schemeClr val="tx1"/>
                                  </a:solidFill>
                                  <a:latin typeface="Cambria Math" panose="02040503050406030204" pitchFamily="18" charset="0"/>
                                  <a:ea typeface="Cambria Math" panose="02040503050406030204" pitchFamily="18" charset="0"/>
                                </a:rPr>
                              </m:ctrlPr>
                            </m:naryPr>
                            <m:sub>
                              <m:r>
                                <m:rPr>
                                  <m:brk m:alnAt="25"/>
                                </m:rPr>
                                <a:rPr lang="en-IN" sz="2400" i="1">
                                  <a:solidFill>
                                    <a:schemeClr val="tx1"/>
                                  </a:solidFill>
                                  <a:latin typeface="Cambria Math" panose="02040503050406030204" pitchFamily="18" charset="0"/>
                                  <a:ea typeface="Cambria Math" panose="02040503050406030204" pitchFamily="18" charset="0"/>
                                </a:rPr>
                                <m:t>𝑖</m:t>
                              </m:r>
                              <m:r>
                                <a:rPr lang="en-IN" sz="2400" i="1">
                                  <a:solidFill>
                                    <a:schemeClr val="tx1"/>
                                  </a:solidFill>
                                  <a:latin typeface="Cambria Math" panose="02040503050406030204" pitchFamily="18" charset="0"/>
                                  <a:ea typeface="Cambria Math" panose="02040503050406030204" pitchFamily="18" charset="0"/>
                                </a:rPr>
                                <m:t>=1</m:t>
                              </m:r>
                            </m:sub>
                            <m:sup>
                              <m:r>
                                <a:rPr lang="en-IN" sz="2400" i="1">
                                  <a:solidFill>
                                    <a:schemeClr val="tx1"/>
                                  </a:solidFill>
                                  <a:latin typeface="Cambria Math" panose="02040503050406030204" pitchFamily="18" charset="0"/>
                                  <a:ea typeface="Cambria Math" panose="02040503050406030204" pitchFamily="18" charset="0"/>
                                </a:rPr>
                                <m:t>𝑛</m:t>
                              </m:r>
                            </m:sup>
                            <m:e>
                              <m:sSup>
                                <m:sSupPr>
                                  <m:ctrlPr>
                                    <a:rPr lang="en-IN" sz="2400" i="1">
                                      <a:solidFill>
                                        <a:schemeClr val="tx1"/>
                                      </a:solidFill>
                                      <a:latin typeface="Cambria Math" panose="02040503050406030204" pitchFamily="18" charset="0"/>
                                    </a:rPr>
                                  </m:ctrlPr>
                                </m:sSupPr>
                                <m:e>
                                  <m:d>
                                    <m:dPr>
                                      <m:ctrlPr>
                                        <a:rPr lang="en-IN" sz="2400" i="1">
                                          <a:solidFill>
                                            <a:schemeClr val="tx1"/>
                                          </a:solidFill>
                                          <a:latin typeface="Cambria Math" panose="02040503050406030204" pitchFamily="18" charset="0"/>
                                        </a:rPr>
                                      </m:ctrlPr>
                                    </m:dPr>
                                    <m:e>
                                      <m:sSup>
                                        <m:sSupPr>
                                          <m:ctrlPr>
                                            <a:rPr lang="en-IN" sz="2400" i="1">
                                              <a:solidFill>
                                                <a:schemeClr val="tx1"/>
                                              </a:solidFill>
                                              <a:latin typeface="Cambria Math" panose="02040503050406030204" pitchFamily="18" charset="0"/>
                                            </a:rPr>
                                          </m:ctrlPr>
                                        </m:sSupPr>
                                        <m:e>
                                          <m:r>
                                            <a:rPr lang="en-IN" sz="2400" i="1">
                                              <a:solidFill>
                                                <a:schemeClr val="tx1"/>
                                              </a:solidFill>
                                              <a:latin typeface="Cambria Math" panose="02040503050406030204" pitchFamily="18" charset="0"/>
                                            </a:rPr>
                                            <m:t>𝑦</m:t>
                                          </m:r>
                                        </m:e>
                                        <m:sup>
                                          <m:r>
                                            <a:rPr lang="en-IN" sz="2400" i="1">
                                              <a:solidFill>
                                                <a:schemeClr val="tx1"/>
                                              </a:solidFill>
                                              <a:latin typeface="Cambria Math" panose="02040503050406030204" pitchFamily="18" charset="0"/>
                                            </a:rPr>
                                            <m:t>𝑖</m:t>
                                          </m:r>
                                        </m:sup>
                                      </m:sSup>
                                      <m:r>
                                        <a:rPr lang="en-IN" sz="2400" i="1">
                                          <a:solidFill>
                                            <a:schemeClr val="tx1"/>
                                          </a:solidFill>
                                          <a:latin typeface="Cambria Math" panose="02040503050406030204" pitchFamily="18" charset="0"/>
                                        </a:rPr>
                                        <m:t>−</m:t>
                                      </m:r>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𝐰</m:t>
                                          </m:r>
                                        </m:e>
                                        <m:sup>
                                          <m:r>
                                            <a:rPr lang="en-IN" sz="2400" i="1">
                                              <a:solidFill>
                                                <a:schemeClr val="tx1"/>
                                              </a:solidFill>
                                              <a:latin typeface="Cambria Math" panose="02040503050406030204" pitchFamily="18" charset="0"/>
                                            </a:rPr>
                                            <m:t>⊤</m:t>
                                          </m:r>
                                        </m:sup>
                                      </m:sSup>
                                      <m:sSup>
                                        <m:sSupPr>
                                          <m:ctrlPr>
                                            <a:rPr lang="en-IN" sz="2400" i="1">
                                              <a:solidFill>
                                                <a:schemeClr val="tx1"/>
                                              </a:solidFill>
                                              <a:latin typeface="Cambria Math" panose="02040503050406030204" pitchFamily="18" charset="0"/>
                                            </a:rPr>
                                          </m:ctrlPr>
                                        </m:sSupPr>
                                        <m:e>
                                          <m:r>
                                            <a:rPr lang="en-IN" sz="2400" b="1">
                                              <a:solidFill>
                                                <a:schemeClr val="tx1"/>
                                              </a:solidFill>
                                              <a:latin typeface="Cambria Math" panose="02040503050406030204" pitchFamily="18" charset="0"/>
                                            </a:rPr>
                                            <m:t>𝐱</m:t>
                                          </m:r>
                                        </m:e>
                                        <m:sup>
                                          <m:r>
                                            <a:rPr lang="en-IN" sz="2400" i="1">
                                              <a:solidFill>
                                                <a:schemeClr val="tx1"/>
                                              </a:solidFill>
                                              <a:latin typeface="Cambria Math" panose="02040503050406030204" pitchFamily="18" charset="0"/>
                                            </a:rPr>
                                            <m:t>𝑖</m:t>
                                          </m:r>
                                        </m:sup>
                                      </m:sSup>
                                    </m:e>
                                  </m:d>
                                </m:e>
                                <m:sup>
                                  <m:r>
                                    <a:rPr lang="en-IN" sz="2400" i="1">
                                      <a:solidFill>
                                        <a:schemeClr val="tx1"/>
                                      </a:solidFill>
                                      <a:latin typeface="Cambria Math" panose="02040503050406030204" pitchFamily="18" charset="0"/>
                                    </a:rPr>
                                    <m:t>2</m:t>
                                  </m:r>
                                </m:sup>
                              </m:sSup>
                            </m:e>
                          </m:nary>
                        </m:e>
                      </m:func>
                    </m:oMath>
                  </m:oMathPara>
                </a14:m>
                <a:endParaRPr lang="en-IN" sz="2400" dirty="0">
                  <a:solidFill>
                    <a:schemeClr val="tx1"/>
                  </a:solidFill>
                  <a:latin typeface="+mj-lt"/>
                </a:endParaRPr>
              </a:p>
            </p:txBody>
          </p:sp>
        </mc:Choice>
        <mc:Fallback xmlns="">
          <p:sp>
            <p:nvSpPr>
              <p:cNvPr id="11" name="Rectangular Callout 10"/>
              <p:cNvSpPr>
                <a:spLocks noRot="1" noChangeAspect="1" noMove="1" noResize="1" noEditPoints="1" noAdjustHandles="1" noChangeArrowheads="1" noChangeShapeType="1" noTextEdit="1"/>
              </p:cNvSpPr>
              <p:nvPr/>
            </p:nvSpPr>
            <p:spPr>
              <a:xfrm>
                <a:off x="372302" y="525861"/>
                <a:ext cx="10305337" cy="1773379"/>
              </a:xfrm>
              <a:prstGeom prst="wedgeRectCallout">
                <a:avLst>
                  <a:gd name="adj1" fmla="val 56534"/>
                  <a:gd name="adj2" fmla="val 36870"/>
                </a:avLst>
              </a:prstGeom>
              <a:blipFill>
                <a:blip r:embed="rId3"/>
                <a:stretch>
                  <a:fillRect l="-55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56283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Bayesian Learning</a:t>
            </a:r>
            <a:endParaRPr lang="en-IN" dirty="0"/>
          </a:p>
        </p:txBody>
      </p:sp>
      <p:sp>
        <p:nvSpPr>
          <p:cNvPr id="3" name="Content Placeholder 2"/>
          <p:cNvSpPr>
            <a:spLocks noGrp="1"/>
          </p:cNvSpPr>
          <p:nvPr>
            <p:ph idx="1"/>
          </p:nvPr>
        </p:nvSpPr>
        <p:spPr>
          <a:xfrm>
            <a:off x="253353" y="1111624"/>
            <a:ext cx="11938645" cy="5300823"/>
          </a:xfrm>
        </p:spPr>
        <p:txBody>
          <a:bodyPr/>
          <a:lstStyle/>
          <a:p>
            <a:r>
              <a:rPr lang="en-IN" dirty="0" smtClean="0"/>
              <a:t>Before we started doing probabilistic ML, we used to output a single label. With PML we started giving a distribution over labels instead</a:t>
            </a:r>
          </a:p>
          <a:p>
            <a:r>
              <a:rPr lang="en-IN" dirty="0" smtClean="0"/>
              <a:t>However, we still do so using a single model</a:t>
            </a:r>
          </a:p>
          <a:p>
            <a:pPr lvl="2"/>
            <a:r>
              <a:rPr lang="en-IN" dirty="0" smtClean="0"/>
              <a:t>In MLE we use the model with highest likelihood function value to do so</a:t>
            </a:r>
          </a:p>
          <a:p>
            <a:pPr lvl="2"/>
            <a:r>
              <a:rPr lang="en-IN" dirty="0" smtClean="0"/>
              <a:t>In MAP we use the mode of the posterior distribution to do so</a:t>
            </a:r>
          </a:p>
          <a:p>
            <a:r>
              <a:rPr lang="en-IN" dirty="0" smtClean="0"/>
              <a:t>In Bayesian learning, we take this philosophy further – instead of trusting a single model, we place partial trust, possibly over all models</a:t>
            </a:r>
          </a:p>
          <a:p>
            <a:pPr lvl="2"/>
            <a:r>
              <a:rPr lang="en-IN" dirty="0" smtClean="0"/>
              <a:t>Models with high posterior probability (density) value get high trust</a:t>
            </a:r>
          </a:p>
          <a:p>
            <a:pPr lvl="2"/>
            <a:r>
              <a:rPr lang="en-IN" dirty="0" smtClean="0"/>
              <a:t>Models with low posterior probability (density) value get low trust</a:t>
            </a:r>
          </a:p>
          <a:p>
            <a:r>
              <a:rPr lang="en-IN" dirty="0" smtClean="0"/>
              <a:t>We use Bayes rule yet again to perform these calculations</a:t>
            </a:r>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spTree>
    <p:extLst>
      <p:ext uri="{BB962C8B-B14F-4D97-AF65-F5344CB8AC3E}">
        <p14:creationId xmlns:p14="http://schemas.microsoft.com/office/powerpoint/2010/main" val="41297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From PML to BML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 have with me data points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e>
                    </m:d>
                  </m:oMath>
                </a14:m>
                <a:r>
                  <a:rPr lang="en-IN" dirty="0" smtClean="0"/>
                  <a:t>, and a prior over models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ea typeface="Cambria Math" panose="02040503050406030204" pitchFamily="18" charset="0"/>
                          </a:rPr>
                          <m:t>𝐰</m:t>
                        </m:r>
                      </m:e>
                    </m:d>
                  </m:oMath>
                </a14:m>
                <a:endParaRPr lang="en-IN" dirty="0" smtClean="0"/>
              </a:p>
              <a:p>
                <a:pPr lvl="2"/>
                <a:r>
                  <a:rPr lang="en-IN" dirty="0" smtClean="0"/>
                  <a:t>For a test point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oMath>
                </a14:m>
                <a:r>
                  <a:rPr lang="en-IN" dirty="0" smtClean="0"/>
                  <a:t>, </a:t>
                </a:r>
                <a:r>
                  <a:rPr lang="en-IN" dirty="0"/>
                  <a:t>I wish to output a distribution over set of all </a:t>
                </a:r>
                <a:r>
                  <a:rPr lang="en-IN" dirty="0" smtClean="0"/>
                  <a:t>labels i.e.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𝑡</m:t>
                            </m:r>
                          </m:sup>
                        </m:sSup>
                        <m:r>
                          <a:rPr lang="en-IN">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oMath>
                </a14:m>
                <a:r>
                  <a:rPr lang="en-IN" dirty="0" smtClean="0"/>
                  <a:t> – we condition on available data and </a:t>
                </a:r>
                <a14:m>
                  <m:oMath xmlns:m="http://schemas.openxmlformats.org/officeDocument/2006/math">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oMath>
                </a14:m>
                <a:r>
                  <a:rPr lang="en-IN" dirty="0" smtClean="0"/>
                  <a:t> as we know these</a:t>
                </a:r>
              </a:p>
              <a:p>
                <a:pPr lvl="2"/>
                <a:r>
                  <a:rPr lang="en-IN" dirty="0" smtClean="0"/>
                  <a:t>Since we need models to predict labels, let us introduce them</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ea typeface="Cambria Math" panose="02040503050406030204" pitchFamily="18" charset="0"/>
                      </a:rPr>
                      <m:t>=</m:t>
                    </m:r>
                    <m:nary>
                      <m:naryPr>
                        <m:supHide m:val="on"/>
                        <m:ctrlPr>
                          <a:rPr lang="en-IN" b="0" i="1" smtClean="0">
                            <a:latin typeface="Cambria Math" panose="02040503050406030204" pitchFamily="18" charset="0"/>
                            <a:ea typeface="Cambria Math" panose="02040503050406030204" pitchFamily="18" charset="0"/>
                          </a:rPr>
                        </m:ctrlPr>
                      </m:naryPr>
                      <m:sub>
                        <m:sSup>
                          <m:sSupPr>
                            <m:ctrlPr>
                              <a:rPr lang="en-IN" b="0" i="1" smtClean="0">
                                <a:latin typeface="Cambria Math" panose="02040503050406030204" pitchFamily="18" charset="0"/>
                                <a:ea typeface="Cambria Math" panose="02040503050406030204" pitchFamily="18" charset="0"/>
                              </a:rPr>
                            </m:ctrlPr>
                          </m:sSupPr>
                          <m:e>
                            <m:r>
                              <m:rPr>
                                <m:brk m:alnAt="7"/>
                              </m:rPr>
                              <a:rPr lang="en-IN" b="0" i="1" smtClean="0">
                                <a:latin typeface="Cambria Math" panose="02040503050406030204" pitchFamily="18" charset="0"/>
                                <a:ea typeface="Cambria Math" panose="02040503050406030204" pitchFamily="18" charset="0"/>
                              </a:rPr>
                              <m:t>ℝ</m:t>
                            </m:r>
                          </m:e>
                          <m:sup>
                            <m:r>
                              <m:rPr>
                                <m:brk m:alnAt="7"/>
                              </m:rPr>
                              <a:rPr lang="en-IN" b="0" i="1" smtClean="0">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rPr>
                              <m:t>,</m:t>
                            </m:r>
                            <m:r>
                              <a:rPr lang="en-IN" b="1">
                                <a:latin typeface="Cambria Math" panose="02040503050406030204" pitchFamily="18" charset="0"/>
                              </a:rPr>
                              <m:t>𝐰</m:t>
                            </m:r>
                            <m:r>
                              <a:rPr lang="en-IN" b="1" i="0"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e>
                    </m:nary>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𝑑</m:t>
                    </m:r>
                    <m:r>
                      <a:rPr lang="en-IN" b="1" i="0" smtClean="0">
                        <a:latin typeface="Cambria Math" panose="02040503050406030204" pitchFamily="18" charset="0"/>
                        <a:ea typeface="Cambria Math" panose="02040503050406030204" pitchFamily="18" charset="0"/>
                      </a:rPr>
                      <m:t>𝐰</m:t>
                    </m:r>
                  </m:oMath>
                </a14:m>
                <a:endParaRPr lang="en-IN" b="1" dirty="0" smtClean="0">
                  <a:ea typeface="Cambria Math" panose="02040503050406030204" pitchFamily="18" charset="0"/>
                </a:endParaRPr>
              </a:p>
              <a:p>
                <a14:m>
                  <m:oMath xmlns:m="http://schemas.openxmlformats.org/officeDocument/2006/math">
                    <m:r>
                      <a:rPr lang="en-IN" b="0" i="1" smtClean="0">
                        <a:latin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p>
                          <m:sSupPr>
                            <m:ctrlPr>
                              <a:rPr lang="en-IN" i="1">
                                <a:latin typeface="Cambria Math" panose="02040503050406030204" pitchFamily="18" charset="0"/>
                                <a:ea typeface="Cambria Math" panose="02040503050406030204" pitchFamily="18" charset="0"/>
                              </a:rPr>
                            </m:ctrlPr>
                          </m:sSupPr>
                          <m:e>
                            <m:r>
                              <m:rPr>
                                <m:brk m:alnAt="7"/>
                              </m:rPr>
                              <a:rPr lang="en-IN" i="1">
                                <a:latin typeface="Cambria Math" panose="02040503050406030204" pitchFamily="18" charset="0"/>
                                <a:ea typeface="Cambria Math" panose="02040503050406030204" pitchFamily="18" charset="0"/>
                              </a:rPr>
                              <m:t>ℝ</m:t>
                            </m:r>
                          </m:e>
                          <m:sup>
                            <m:r>
                              <m:rPr>
                                <m:brk m:alnAt="7"/>
                              </m:rPr>
                              <a:rPr lang="en-IN" i="1">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b="0" i="1" smtClean="0">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m:t>
                        </m:r>
                      </m:e>
                    </m:nary>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𝑑</m:t>
                    </m:r>
                    <m:r>
                      <a:rPr lang="en-IN" b="1">
                        <a:latin typeface="Cambria Math" panose="02040503050406030204" pitchFamily="18" charset="0"/>
                        <a:ea typeface="Cambria Math" panose="02040503050406030204" pitchFamily="18" charset="0"/>
                      </a:rPr>
                      <m:t>𝐰</m:t>
                    </m:r>
                  </m:oMath>
                </a14:m>
                <a:endParaRPr lang="en-IN" dirty="0" smtClean="0"/>
              </a:p>
              <a:p>
                <a14:m>
                  <m:oMath xmlns:m="http://schemas.openxmlformats.org/officeDocument/2006/math">
                    <m:r>
                      <a:rPr lang="en-IN" b="0" i="1" smtClean="0">
                        <a:latin typeface="Cambria Math" panose="02040503050406030204" pitchFamily="18" charset="0"/>
                      </a:rPr>
                      <m:t>=</m:t>
                    </m:r>
                    <m:nary>
                      <m:naryPr>
                        <m:supHide m:val="on"/>
                        <m:ctrlPr>
                          <a:rPr lang="en-IN" i="1">
                            <a:latin typeface="Cambria Math" panose="02040503050406030204" pitchFamily="18" charset="0"/>
                            <a:ea typeface="Cambria Math" panose="02040503050406030204" pitchFamily="18" charset="0"/>
                          </a:rPr>
                        </m:ctrlPr>
                      </m:naryPr>
                      <m:sub>
                        <m:sSup>
                          <m:sSupPr>
                            <m:ctrlPr>
                              <a:rPr lang="en-IN" i="1">
                                <a:latin typeface="Cambria Math" panose="02040503050406030204" pitchFamily="18" charset="0"/>
                                <a:ea typeface="Cambria Math" panose="02040503050406030204" pitchFamily="18" charset="0"/>
                              </a:rPr>
                            </m:ctrlPr>
                          </m:sSupPr>
                          <m:e>
                            <m:r>
                              <m:rPr>
                                <m:brk m:alnAt="7"/>
                              </m:rPr>
                              <a:rPr lang="en-IN" i="1">
                                <a:latin typeface="Cambria Math" panose="02040503050406030204" pitchFamily="18" charset="0"/>
                                <a:ea typeface="Cambria Math" panose="02040503050406030204" pitchFamily="18" charset="0"/>
                              </a:rPr>
                              <m:t>ℝ</m:t>
                            </m:r>
                          </m:e>
                          <m:sup>
                            <m:r>
                              <m:rPr>
                                <m:brk m:alnAt="7"/>
                              </m:rPr>
                              <a:rPr lang="en-IN" i="1">
                                <a:latin typeface="Cambria Math" panose="02040503050406030204" pitchFamily="18" charset="0"/>
                                <a:ea typeface="Cambria Math" panose="02040503050406030204" pitchFamily="18" charset="0"/>
                              </a:rPr>
                              <m:t>𝑑</m:t>
                            </m:r>
                          </m:sup>
                        </m:sSup>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i="1">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e>
                        </m:d>
                        <m:r>
                          <a:rPr lang="en-IN" i="1">
                            <a:latin typeface="Cambria Math" panose="02040503050406030204" pitchFamily="18" charset="0"/>
                          </a:rPr>
                          <m:t>⋅</m:t>
                        </m:r>
                      </m:e>
                    </m:nary>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smtClean="0">
                            <a:latin typeface="Cambria Math" panose="02040503050406030204" pitchFamily="18" charset="0"/>
                          </a:rPr>
                          <m:t>𝐰</m:t>
                        </m:r>
                        <m:r>
                          <a:rPr lang="en-IN" b="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r>
                      <a:rPr lang="en-IN" b="0" i="1" smtClean="0">
                        <a:latin typeface="Cambria Math" panose="02040503050406030204" pitchFamily="18" charset="0"/>
                      </a:rPr>
                      <m:t> </m:t>
                    </m:r>
                    <m:r>
                      <a:rPr lang="en-IN" i="1">
                        <a:latin typeface="Cambria Math" panose="02040503050406030204" pitchFamily="18" charset="0"/>
                        <a:ea typeface="Cambria Math" panose="02040503050406030204" pitchFamily="18" charset="0"/>
                      </a:rPr>
                      <m:t>𝑑</m:t>
                    </m:r>
                    <m:r>
                      <a:rPr lang="en-IN" b="1">
                        <a:latin typeface="Cambria Math" panose="02040503050406030204" pitchFamily="18" charset="0"/>
                        <a:ea typeface="Cambria Math" panose="02040503050406030204" pitchFamily="18" charset="0"/>
                      </a:rPr>
                      <m:t>𝐰</m:t>
                    </m:r>
                  </m:oMath>
                </a14:m>
                <a:endParaRPr lang="en-IN" dirty="0" smtClean="0"/>
              </a:p>
              <a:p>
                <a:pPr lvl="2"/>
                <a:r>
                  <a:rPr lang="en-IN" dirty="0" smtClean="0"/>
                  <a:t>Step 1 (law of total probability) Step 2(chain rule of probability), Step 3(get </a:t>
                </a:r>
                <a:r>
                  <a:rPr lang="en-IN" dirty="0"/>
                  <a:t>rid of conditionings that did not </a:t>
                </a:r>
                <a:r>
                  <a:rPr lang="en-IN" dirty="0" smtClean="0"/>
                  <a:t>matter)</a:t>
                </a:r>
              </a:p>
              <a:p>
                <a:pPr lvl="2"/>
                <a:r>
                  <a:rPr lang="en-IN" b="1" dirty="0" smtClean="0"/>
                  <a:t>Note</a:t>
                </a:r>
                <a:r>
                  <a:rPr lang="en-IN" dirty="0" smtClean="0"/>
                  <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 </m:t>
                        </m:r>
                        <m:r>
                          <a:rPr lang="en-IN" b="1">
                            <a:latin typeface="Cambria Math" panose="02040503050406030204" pitchFamily="18" charset="0"/>
                          </a:rPr>
                          <m:t>𝐰</m:t>
                        </m:r>
                        <m:r>
                          <a:rPr lang="en-IN">
                            <a:latin typeface="Cambria Math" panose="02040503050406030204" pitchFamily="18" charset="0"/>
                          </a:rPr>
                          <m:t>,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𝑡</m:t>
                            </m:r>
                          </m:sup>
                        </m:sSup>
                      </m:e>
                    </m:d>
                  </m:oMath>
                </a14:m>
                <a:r>
                  <a:rPr lang="en-IN" dirty="0" smtClean="0"/>
                  <a:t> is the distribution we would have given had </a:t>
                </a:r>
                <a14:m>
                  <m:oMath xmlns:m="http://schemas.openxmlformats.org/officeDocument/2006/math">
                    <m:r>
                      <a:rPr lang="en-IN" b="1" i="0" smtClean="0">
                        <a:latin typeface="Cambria Math" panose="02040503050406030204" pitchFamily="18" charset="0"/>
                      </a:rPr>
                      <m:t>𝐰</m:t>
                    </m:r>
                  </m:oMath>
                </a14:m>
                <a:r>
                  <a:rPr lang="en-IN" dirty="0" smtClean="0"/>
                  <a:t> indeed been the true model and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oMath>
                </a14:m>
                <a:r>
                  <a:rPr lang="en-IN" dirty="0" smtClean="0"/>
                  <a:t> is our faith in</a:t>
                </a:r>
                <a:r>
                  <a:rPr lang="en-IN" b="1" dirty="0"/>
                  <a:t> </a:t>
                </a:r>
                <a14:m>
                  <m:oMath xmlns:m="http://schemas.openxmlformats.org/officeDocument/2006/math">
                    <m:r>
                      <a:rPr lang="en-IN" b="1" i="0">
                        <a:latin typeface="Cambria Math" panose="02040503050406030204" pitchFamily="18" charset="0"/>
                      </a:rPr>
                      <m:t>𝐰</m:t>
                    </m:r>
                  </m:oMath>
                </a14:m>
                <a:r>
                  <a:rPr lang="en-IN" dirty="0"/>
                  <a:t> </a:t>
                </a:r>
                <a:r>
                  <a:rPr lang="en-IN" dirty="0" smtClean="0"/>
                  <a:t>being the </a:t>
                </a:r>
                <a:r>
                  <a:rPr lang="en-IN" dirty="0"/>
                  <a:t>true </a:t>
                </a:r>
                <a:r>
                  <a:rPr lang="en-IN" dirty="0" smtClean="0"/>
                  <a:t>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1803" r="-25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spTree>
    <p:extLst>
      <p:ext uri="{BB962C8B-B14F-4D97-AF65-F5344CB8AC3E}">
        <p14:creationId xmlns:p14="http://schemas.microsoft.com/office/powerpoint/2010/main" val="35489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BML Trivia</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 </m:t>
                        </m:r>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𝑡</m:t>
                            </m:r>
                          </m:sup>
                        </m:sSup>
                        <m:r>
                          <a:rPr lang="en-IN" i="1">
                            <a:latin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e>
                        </m:d>
                      </m:e>
                    </m:d>
                  </m:oMath>
                </a14:m>
                <a:r>
                  <a:rPr lang="en-IN" dirty="0" smtClean="0"/>
                  <a:t> is called the </a:t>
                </a:r>
                <a:r>
                  <a:rPr lang="en-IN" i="1" dirty="0" smtClean="0"/>
                  <a:t>predictive posterior</a:t>
                </a:r>
                <a:endParaRPr lang="en-IN" dirty="0"/>
              </a:p>
              <a:p>
                <a:pPr lvl="2"/>
                <a:r>
                  <a:rPr lang="en-IN" b="1" dirty="0" smtClean="0"/>
                  <a:t>Note</a:t>
                </a:r>
                <a:r>
                  <a:rPr lang="en-IN" dirty="0" smtClean="0"/>
                  <a:t>: predictive posterior is a distribution over labels (not models)</a:t>
                </a:r>
              </a:p>
              <a:p>
                <a:r>
                  <a:rPr lang="en-IN" dirty="0" smtClean="0"/>
                  <a:t>For some very well behaved cases, the posterior and the predictive posterior distributions have closed form expressions</a:t>
                </a:r>
              </a:p>
              <a:p>
                <a:pPr lvl="2"/>
                <a:r>
                  <a:rPr lang="en-IN" dirty="0" smtClean="0"/>
                  <a:t>The special cases where we have something called </a:t>
                </a:r>
                <a:r>
                  <a:rPr lang="en-IN" i="0" dirty="0" smtClean="0"/>
                  <a:t>conjugate priors</a:t>
                </a:r>
                <a:r>
                  <a:rPr lang="en-IN" dirty="0" smtClean="0"/>
                  <a:t> are one such example</a:t>
                </a:r>
              </a:p>
              <a:p>
                <a:r>
                  <a:rPr lang="en-IN" dirty="0" smtClean="0"/>
                  <a:t>In all the other cases, we must use other techniques to work </a:t>
                </a:r>
                <a:r>
                  <a:rPr lang="en-IN" dirty="0"/>
                  <a:t>with </a:t>
                </a:r>
                <a:r>
                  <a:rPr lang="en-IN" dirty="0" smtClean="0"/>
                  <a:t>the (predictive</a:t>
                </a:r>
                <a:r>
                  <a:rPr lang="en-IN" dirty="0"/>
                  <a:t>) </a:t>
                </a:r>
                <a:r>
                  <a:rPr lang="en-IN" dirty="0" smtClean="0"/>
                  <a:t>posteriors in an approximate manner</a:t>
                </a:r>
              </a:p>
              <a:p>
                <a:r>
                  <a:rPr lang="en-IN" dirty="0" smtClean="0"/>
                  <a:t>Powerful sampling algorithms e.g. MCMC, Gibbs </a:t>
                </a:r>
                <a:r>
                  <a:rPr lang="en-IN" dirty="0" err="1" smtClean="0"/>
                  <a:t>etc</a:t>
                </a:r>
                <a:r>
                  <a:rPr lang="en-IN" dirty="0" smtClean="0"/>
                  <a:t> exist</a:t>
                </a:r>
              </a:p>
              <a:p>
                <a:r>
                  <a:rPr lang="en-IN" dirty="0"/>
                  <a:t>Discussion beyond the scope of CS771 – courses like CS772 discuss </a:t>
                </a:r>
                <a:r>
                  <a:rPr lang="en-IN" dirty="0" smtClean="0"/>
                  <a:t>this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1803" r="-4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spTree>
    <p:extLst>
      <p:ext uri="{BB962C8B-B14F-4D97-AF65-F5344CB8AC3E}">
        <p14:creationId xmlns:p14="http://schemas.microsoft.com/office/powerpoint/2010/main" val="28322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Bayesian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Suppose we have </a:t>
                </a:r>
                <a:r>
                  <a:rPr lang="en-IN" dirty="0">
                    <a:solidFill>
                      <a:schemeClr val="tx1"/>
                    </a:solidFill>
                  </a:rPr>
                  <a:t>Gaussian likelihood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sSup>
                          <m:sSupPr>
                            <m:ctrlPr>
                              <a:rPr lang="en-IN" i="1">
                                <a:solidFill>
                                  <a:schemeClr val="tx1"/>
                                </a:solidFill>
                                <a:latin typeface="Cambria Math" panose="02040503050406030204" pitchFamily="18" charset="0"/>
                                <a:ea typeface="Cambria Math" panose="02040503050406030204" pitchFamily="18" charset="0"/>
                              </a:rPr>
                            </m:ctrlPr>
                          </m:sSupPr>
                          <m:e>
                            <m:r>
                              <a:rPr lang="en-IN" i="1">
                                <a:solidFill>
                                  <a:schemeClr val="tx1"/>
                                </a:solidFill>
                                <a:latin typeface="Cambria Math" panose="02040503050406030204" pitchFamily="18" charset="0"/>
                                <a:ea typeface="Cambria Math" panose="02040503050406030204" pitchFamily="18" charset="0"/>
                              </a:rPr>
                              <m:t>𝑦</m:t>
                            </m:r>
                          </m:e>
                          <m:sup>
                            <m:r>
                              <a:rPr lang="en-IN" i="1">
                                <a:solidFill>
                                  <a:schemeClr val="tx1"/>
                                </a:solidFill>
                                <a:latin typeface="Cambria Math" panose="02040503050406030204" pitchFamily="18" charset="0"/>
                                <a:ea typeface="Cambria Math" panose="02040503050406030204" pitchFamily="18" charset="0"/>
                              </a:rPr>
                              <m:t>𝑖</m:t>
                            </m:r>
                          </m:sup>
                        </m:sSup>
                        <m:r>
                          <a:rPr lang="en-IN" i="1">
                            <a:solidFill>
                              <a:schemeClr val="tx1"/>
                            </a:solidFill>
                            <a:latin typeface="Cambria Math" panose="02040503050406030204" pitchFamily="18" charset="0"/>
                            <a:ea typeface="Cambria Math" panose="02040503050406030204" pitchFamily="18" charset="0"/>
                          </a:rPr>
                          <m:t> | </m:t>
                        </m:r>
                        <m:sSup>
                          <m:sSupPr>
                            <m:ctrlPr>
                              <a:rPr lang="en-IN"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𝐰</m:t>
                            </m:r>
                          </m:e>
                          <m:sup>
                            <m:r>
                              <a:rPr lang="en-IN" i="1">
                                <a:solidFill>
                                  <a:schemeClr val="tx1"/>
                                </a:solidFill>
                                <a:latin typeface="Cambria Math" panose="02040503050406030204" pitchFamily="18" charset="0"/>
                              </a:rPr>
                              <m:t>⊤</m:t>
                            </m:r>
                          </m:sup>
                        </m:sSup>
                        <m:sSup>
                          <m:sSupPr>
                            <m:ctrlPr>
                              <a:rPr lang="en-IN" b="1" i="1">
                                <a:solidFill>
                                  <a:schemeClr val="tx1"/>
                                </a:solidFill>
                                <a:latin typeface="Cambria Math" panose="02040503050406030204" pitchFamily="18" charset="0"/>
                              </a:rPr>
                            </m:ctrlPr>
                          </m:sSupPr>
                          <m:e>
                            <m:r>
                              <a:rPr lang="en-IN" b="1">
                                <a:solidFill>
                                  <a:schemeClr val="tx1"/>
                                </a:solidFill>
                                <a:latin typeface="Cambria Math" panose="02040503050406030204" pitchFamily="18" charset="0"/>
                              </a:rPr>
                              <m:t>𝐱</m:t>
                            </m:r>
                          </m:e>
                          <m:sup>
                            <m:r>
                              <a:rPr lang="en-IN" i="1">
                                <a:solidFill>
                                  <a:schemeClr val="tx1"/>
                                </a:solidFill>
                                <a:latin typeface="Cambria Math" panose="02040503050406030204" pitchFamily="18" charset="0"/>
                              </a:rPr>
                              <m:t>𝑖</m:t>
                            </m:r>
                          </m:sup>
                        </m:sSup>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𝑙</m:t>
                            </m:r>
                          </m:sub>
                          <m:sup>
                            <m:r>
                              <a:rPr lang="en-IN" i="1">
                                <a:solidFill>
                                  <a:schemeClr val="tx1"/>
                                </a:solidFill>
                                <a:latin typeface="Cambria Math" panose="02040503050406030204" pitchFamily="18" charset="0"/>
                              </a:rPr>
                              <m:t>2</m:t>
                            </m:r>
                          </m:sup>
                        </m:sSubSup>
                      </m:e>
                    </m:d>
                  </m:oMath>
                </a14:m>
                <a:r>
                  <a:rPr lang="en-IN" dirty="0">
                    <a:solidFill>
                      <a:schemeClr val="tx1"/>
                    </a:solidFill>
                  </a:rPr>
                  <a:t> and Gaussian prior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rPr>
                      <m:t>𝒩</m:t>
                    </m:r>
                    <m:d>
                      <m:dPr>
                        <m:ctrlPr>
                          <a:rPr lang="en-IN" i="1">
                            <a:solidFill>
                              <a:schemeClr val="tx1"/>
                            </a:solidFill>
                            <a:latin typeface="Cambria Math" panose="02040503050406030204" pitchFamily="18" charset="0"/>
                            <a:ea typeface="Cambria Math" panose="02040503050406030204" pitchFamily="18" charset="0"/>
                          </a:rPr>
                        </m:ctrlPr>
                      </m:dPr>
                      <m:e>
                        <m:r>
                          <a:rPr lang="en-IN" b="1">
                            <a:solidFill>
                              <a:schemeClr val="tx1"/>
                            </a:solidFill>
                            <a:latin typeface="Cambria Math" panose="02040503050406030204" pitchFamily="18" charset="0"/>
                          </a:rPr>
                          <m:t>𝐰</m:t>
                        </m:r>
                        <m:r>
                          <a:rPr lang="en-IN" i="1">
                            <a:solidFill>
                              <a:schemeClr val="tx1"/>
                            </a:solidFill>
                            <a:latin typeface="Cambria Math" panose="02040503050406030204" pitchFamily="18" charset="0"/>
                            <a:ea typeface="Cambria Math" panose="02040503050406030204" pitchFamily="18" charset="0"/>
                          </a:rPr>
                          <m:t>| </m:t>
                        </m:r>
                        <m:r>
                          <a:rPr lang="en-IN" b="1">
                            <a:solidFill>
                              <a:schemeClr val="tx1"/>
                            </a:solidFill>
                            <a:latin typeface="Cambria Math" panose="02040503050406030204" pitchFamily="18" charset="0"/>
                          </a:rPr>
                          <m:t>𝟎</m:t>
                        </m:r>
                        <m:r>
                          <a:rPr lang="en-IN" i="1">
                            <a:solidFill>
                              <a:schemeClr val="tx1"/>
                            </a:solidFill>
                            <a:latin typeface="Cambria Math" panose="02040503050406030204" pitchFamily="18" charset="0"/>
                          </a:rPr>
                          <m:t>,</m:t>
                        </m:r>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oMath>
                </a14:m>
                <a:r>
                  <a:rPr lang="en-IN" dirty="0" smtClean="0"/>
                  <a:t>, then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1">
                            <a:latin typeface="Cambria Math" panose="02040503050406030204" pitchFamily="18" charset="0"/>
                          </a:rPr>
                          <m:t>𝐰</m:t>
                        </m:r>
                        <m:r>
                          <a:rPr lang="en-IN" b="1">
                            <a:latin typeface="Cambria Math" panose="02040503050406030204" pitchFamily="18" charset="0"/>
                          </a:rPr>
                          <m:t> </m:t>
                        </m:r>
                        <m:r>
                          <a:rPr lang="en-IN">
                            <a:latin typeface="Cambria Math" panose="02040503050406030204" pitchFamily="18" charset="0"/>
                            <a:ea typeface="Cambria Math" panose="02040503050406030204" pitchFamily="18" charset="0"/>
                          </a:rPr>
                          <m:t>| </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𝒩</m:t>
                    </m:r>
                    <m:d>
                      <m:dPr>
                        <m:ctrlPr>
                          <a:rPr lang="en-IN" i="1">
                            <a:latin typeface="Cambria Math" panose="02040503050406030204" pitchFamily="18" charset="0"/>
                            <a:ea typeface="Cambria Math" panose="02040503050406030204" pitchFamily="18" charset="0"/>
                          </a:rPr>
                        </m:ctrlPr>
                      </m:dPr>
                      <m:e>
                        <m:r>
                          <a:rPr lang="en-IN" b="1" i="0">
                            <a:latin typeface="Cambria Math" panose="02040503050406030204" pitchFamily="18" charset="0"/>
                            <a:ea typeface="Cambria Math" panose="02040503050406030204" pitchFamily="18" charset="0"/>
                          </a:rPr>
                          <m:t>𝐰</m:t>
                        </m:r>
                        <m:r>
                          <a:rPr lang="en-IN">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ea typeface="Cambria Math" panose="02040503050406030204" pitchFamily="18" charset="0"/>
                              </a:rPr>
                            </m:ctrlPr>
                          </m:accPr>
                          <m:e>
                            <m:r>
                              <a:rPr lang="en-IN" b="1" i="0">
                                <a:latin typeface="Cambria Math" panose="02040503050406030204" pitchFamily="18" charset="0"/>
                                <a:ea typeface="Cambria Math" panose="02040503050406030204" pitchFamily="18" charset="0"/>
                              </a:rPr>
                              <m:t>𝛍</m:t>
                            </m:r>
                          </m:e>
                        </m:acc>
                        <m:r>
                          <a:rPr lang="en-IN">
                            <a:latin typeface="Cambria Math" panose="02040503050406030204" pitchFamily="18" charset="0"/>
                            <a:ea typeface="Cambria Math" panose="02040503050406030204" pitchFamily="18" charset="0"/>
                          </a:rPr>
                          <m:t>,</m:t>
                        </m:r>
                        <m:acc>
                          <m:accPr>
                            <m:chr m:val="̂"/>
                            <m:ctrlPr>
                              <a:rPr lang="en-IN" i="1">
                                <a:latin typeface="Cambria Math" panose="02040503050406030204" pitchFamily="18" charset="0"/>
                                <a:ea typeface="Cambria Math" panose="02040503050406030204" pitchFamily="18" charset="0"/>
                              </a:rPr>
                            </m:ctrlPr>
                          </m:accPr>
                          <m:e>
                            <m:r>
                              <m:rPr>
                                <m:sty m:val="p"/>
                              </m:rPr>
                              <a:rPr lang="en-IN" i="0">
                                <a:latin typeface="Cambria Math" panose="02040503050406030204" pitchFamily="18" charset="0"/>
                                <a:ea typeface="Cambria Math" panose="02040503050406030204" pitchFamily="18" charset="0"/>
                              </a:rPr>
                              <m:t>Σ</m:t>
                            </m:r>
                          </m:e>
                        </m:acc>
                      </m:e>
                    </m:d>
                  </m:oMath>
                </a14:m>
                <a:r>
                  <a:rPr lang="en-IN" dirty="0"/>
                  <a:t> </a:t>
                </a:r>
                <a:endParaRPr lang="en-IN" dirty="0" smtClean="0"/>
              </a:p>
              <a:p>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r>
                      <a:rPr lang="en-IN">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i="1">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𝑝</m:t>
                                            </m:r>
                                          </m:sub>
                                        </m:sSub>
                                      </m:den>
                                    </m:f>
                                  </m:e>
                                </m:d>
                              </m:e>
                              <m:sup>
                                <m:r>
                                  <a:rPr lang="en-IN" i="1" dirty="0">
                                    <a:solidFill>
                                      <a:schemeClr val="tx1"/>
                                    </a:solidFill>
                                    <a:latin typeface="Cambria Math" panose="02040503050406030204" pitchFamily="18" charset="0"/>
                                    <a:ea typeface="Cambria Math" panose="02040503050406030204" pitchFamily="18" charset="0"/>
                                  </a:rPr>
                                  <m:t>2</m:t>
                                </m:r>
                              </m:sup>
                            </m:sSup>
                            <m:r>
                              <a:rPr lang="en-IN" b="0" i="1" dirty="0" smtClean="0">
                                <a:solidFill>
                                  <a:schemeClr val="tx1"/>
                                </a:solidFill>
                                <a:latin typeface="Cambria Math" panose="02040503050406030204" pitchFamily="18" charset="0"/>
                                <a:ea typeface="Cambria Math" panose="02040503050406030204" pitchFamily="18" charset="0"/>
                              </a:rPr>
                              <m:t>⋅</m:t>
                            </m:r>
                            <m:sSub>
                              <m:sSubPr>
                                <m:ctrlPr>
                                  <a:rPr lang="en-IN" b="0" i="1" dirty="0" smtClean="0">
                                    <a:solidFill>
                                      <a:schemeClr val="tx1"/>
                                    </a:solidFill>
                                    <a:latin typeface="Cambria Math" panose="02040503050406030204" pitchFamily="18" charset="0"/>
                                    <a:ea typeface="Cambria Math" panose="02040503050406030204" pitchFamily="18" charset="0"/>
                                  </a:rPr>
                                </m:ctrlPr>
                              </m:sSubPr>
                              <m:e>
                                <m:r>
                                  <a:rPr lang="en-IN" b="0" i="1" dirty="0" smtClean="0">
                                    <a:solidFill>
                                      <a:schemeClr val="tx1"/>
                                    </a:solidFill>
                                    <a:latin typeface="Cambria Math" panose="02040503050406030204" pitchFamily="18" charset="0"/>
                                    <a:ea typeface="Cambria Math" panose="02040503050406030204" pitchFamily="18" charset="0"/>
                                  </a:rPr>
                                  <m:t>𝐼</m:t>
                                </m:r>
                              </m:e>
                              <m:sub>
                                <m:r>
                                  <a:rPr lang="en-IN" b="0" i="1" dirty="0" smtClean="0">
                                    <a:solidFill>
                                      <a:schemeClr val="tx1"/>
                                    </a:solidFill>
                                    <a:latin typeface="Cambria Math" panose="02040503050406030204" pitchFamily="18" charset="0"/>
                                    <a:ea typeface="Cambria Math" panose="02040503050406030204" pitchFamily="18" charset="0"/>
                                  </a:rPr>
                                  <m:t>𝑑</m:t>
                                </m:r>
                              </m:sub>
                            </m:sSub>
                          </m:e>
                        </m:d>
                      </m:e>
                      <m:sup>
                        <m:r>
                          <a:rPr lang="en-IN" b="0" i="1" smtClean="0">
                            <a:latin typeface="Cambria Math" panose="02040503050406030204" pitchFamily="18" charset="0"/>
                            <a:ea typeface="Cambria Math" panose="02040503050406030204" pitchFamily="18" charset="0"/>
                          </a:rPr>
                          <m:t>−1</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b="0" i="1" smtClean="0">
                            <a:latin typeface="Cambria Math" panose="02040503050406030204" pitchFamily="18" charset="0"/>
                            <a:ea typeface="Cambria Math" panose="02040503050406030204" pitchFamily="18" charset="0"/>
                          </a:rPr>
                          <m:t>⊤</m:t>
                        </m:r>
                      </m:sup>
                    </m:sSup>
                    <m:r>
                      <a:rPr lang="en-IN" b="1">
                        <a:latin typeface="Cambria Math" panose="02040503050406030204" pitchFamily="18" charset="0"/>
                        <a:ea typeface="Cambria Math" panose="02040503050406030204" pitchFamily="18" charset="0"/>
                      </a:rPr>
                      <m:t>𝐲</m:t>
                    </m:r>
                  </m:oMath>
                </a14:m>
                <a:r>
                  <a:rPr lang="en-IN" dirty="0" smtClean="0"/>
                  <a:t> and </a:t>
                </a:r>
                <a14:m>
                  <m:oMath xmlns:m="http://schemas.openxmlformats.org/officeDocument/2006/math">
                    <m:acc>
                      <m:accPr>
                        <m:chr m:val="̂"/>
                        <m:ctrlPr>
                          <a:rPr lang="en-IN" b="0" i="1" smtClean="0">
                            <a:latin typeface="Cambria Math" panose="02040503050406030204" pitchFamily="18" charset="0"/>
                          </a:rPr>
                        </m:ctrlPr>
                      </m:accPr>
                      <m:e>
                        <m:r>
                          <m:rPr>
                            <m:sty m:val="p"/>
                          </m:rPr>
                          <a:rPr lang="en-IN" b="0" i="0" smtClean="0">
                            <a:latin typeface="Cambria Math" panose="02040503050406030204" pitchFamily="18" charset="0"/>
                          </a:rPr>
                          <m:t>Σ</m:t>
                        </m:r>
                      </m:e>
                    </m:acc>
                    <m:r>
                      <a:rPr lang="en-IN" b="0" i="0" dirty="0" smtClean="0">
                        <a:latin typeface="Cambria Math" panose="02040503050406030204" pitchFamily="18" charset="0"/>
                      </a:rPr>
                      <m:t>=</m:t>
                    </m:r>
                    <m:f>
                      <m:fPr>
                        <m:ctrlPr>
                          <a:rPr lang="en-IN" b="0" i="1" dirty="0" smtClean="0">
                            <a:latin typeface="Cambria Math" panose="02040503050406030204" pitchFamily="18" charset="0"/>
                          </a:rPr>
                        </m:ctrlPr>
                      </m:fPr>
                      <m:num>
                        <m:r>
                          <a:rPr lang="en-IN" b="0" i="1" dirty="0" smtClean="0">
                            <a:latin typeface="Cambria Math" panose="02040503050406030204" pitchFamily="18" charset="0"/>
                          </a:rPr>
                          <m:t>1</m:t>
                        </m:r>
                      </m:num>
                      <m:den>
                        <m:sSubSup>
                          <m:sSubSupPr>
                            <m:ctrlPr>
                              <a:rPr lang="en-IN" i="1">
                                <a:solidFill>
                                  <a:schemeClr val="tx1"/>
                                </a:solidFill>
                                <a:latin typeface="Cambria Math" panose="02040503050406030204" pitchFamily="18" charset="0"/>
                              </a:rPr>
                            </m:ctrlPr>
                          </m:sSubSupPr>
                          <m:e>
                            <m:r>
                              <a:rPr lang="en-IN" i="1">
                                <a:solidFill>
                                  <a:schemeClr val="tx1"/>
                                </a:solidFill>
                                <a:latin typeface="Cambria Math" panose="02040503050406030204" pitchFamily="18" charset="0"/>
                              </a:rPr>
                              <m:t>𝜎</m:t>
                            </m:r>
                          </m:e>
                          <m:sub>
                            <m:r>
                              <a:rPr lang="en-IN" i="1">
                                <a:solidFill>
                                  <a:schemeClr val="tx1"/>
                                </a:solidFill>
                                <a:latin typeface="Cambria Math" panose="02040503050406030204" pitchFamily="18" charset="0"/>
                              </a:rPr>
                              <m:t>𝑝</m:t>
                            </m:r>
                          </m:sub>
                          <m:sup>
                            <m:r>
                              <a:rPr lang="en-IN" i="1">
                                <a:solidFill>
                                  <a:schemeClr val="tx1"/>
                                </a:solidFill>
                                <a:latin typeface="Cambria Math" panose="02040503050406030204" pitchFamily="18" charset="0"/>
                              </a:rPr>
                              <m:t>2</m:t>
                            </m:r>
                          </m:sup>
                        </m:sSubSup>
                      </m:den>
                    </m:f>
                    <m:sSup>
                      <m:sSupPr>
                        <m:ctrlPr>
                          <a:rPr lang="en-IN" b="0" i="1" dirty="0" smtClean="0">
                            <a:latin typeface="Cambria Math" panose="02040503050406030204" pitchFamily="18" charset="0"/>
                          </a:rPr>
                        </m:ctrlPr>
                      </m:sSupPr>
                      <m:e>
                        <m:d>
                          <m:dPr>
                            <m:ctrlPr>
                              <a:rPr lang="en-IN" b="0" i="1" dirty="0" smtClean="0">
                                <a:latin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𝑋</m:t>
                                </m:r>
                              </m:e>
                              <m:sup>
                                <m:r>
                                  <a:rPr lang="en-IN" i="1">
                                    <a:latin typeface="Cambria Math" panose="02040503050406030204" pitchFamily="18" charset="0"/>
                                    <a:ea typeface="Cambria Math" panose="02040503050406030204" pitchFamily="18" charset="0"/>
                                  </a:rPr>
                                  <m:t>⊤</m:t>
                                </m:r>
                              </m:sup>
                            </m:sSup>
                            <m:r>
                              <a:rPr lang="en-IN" i="1">
                                <a:latin typeface="Cambria Math" panose="02040503050406030204" pitchFamily="18" charset="0"/>
                                <a:ea typeface="Cambria Math" panose="02040503050406030204" pitchFamily="18" charset="0"/>
                              </a:rPr>
                              <m:t>𝑋</m:t>
                            </m:r>
                            <m:r>
                              <a:rPr lang="en-IN" b="0" i="1" dirty="0" smtClean="0">
                                <a:latin typeface="Cambria Math" panose="02040503050406030204" pitchFamily="18" charset="0"/>
                              </a:rPr>
                              <m:t>+</m:t>
                            </m:r>
                            <m:sSup>
                              <m:sSupPr>
                                <m:ctrlPr>
                                  <a:rPr lang="en-IN" i="1" dirty="0">
                                    <a:solidFill>
                                      <a:schemeClr val="tx1"/>
                                    </a:solidFill>
                                    <a:latin typeface="Cambria Math" panose="02040503050406030204" pitchFamily="18" charset="0"/>
                                    <a:ea typeface="Cambria Math" panose="02040503050406030204" pitchFamily="18" charset="0"/>
                                  </a:rPr>
                                </m:ctrlPr>
                              </m:sSupPr>
                              <m:e>
                                <m:d>
                                  <m:dPr>
                                    <m:ctrlPr>
                                      <a:rPr lang="en-IN" i="1" dirty="0">
                                        <a:solidFill>
                                          <a:schemeClr val="tx1"/>
                                        </a:solidFill>
                                        <a:latin typeface="Cambria Math" panose="02040503050406030204" pitchFamily="18" charset="0"/>
                                        <a:ea typeface="Cambria Math" panose="02040503050406030204" pitchFamily="18" charset="0"/>
                                      </a:rPr>
                                    </m:ctrlPr>
                                  </m:dPr>
                                  <m:e>
                                    <m:f>
                                      <m:fPr>
                                        <m:ctrlPr>
                                          <a:rPr lang="en-IN" i="1" dirty="0">
                                            <a:solidFill>
                                              <a:schemeClr val="tx1"/>
                                            </a:solidFill>
                                            <a:latin typeface="Cambria Math" panose="02040503050406030204" pitchFamily="18" charset="0"/>
                                            <a:ea typeface="Cambria Math" panose="02040503050406030204" pitchFamily="18" charset="0"/>
                                          </a:rPr>
                                        </m:ctrlPr>
                                      </m:fPr>
                                      <m:num>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𝑙</m:t>
                                            </m:r>
                                          </m:sub>
                                        </m:sSub>
                                      </m:num>
                                      <m:den>
                                        <m:sSub>
                                          <m:sSubPr>
                                            <m:ctrlPr>
                                              <a:rPr lang="en-IN" i="1" dirty="0">
                                                <a:solidFill>
                                                  <a:schemeClr val="tx1"/>
                                                </a:solidFill>
                                                <a:latin typeface="Cambria Math" panose="02040503050406030204" pitchFamily="18" charset="0"/>
                                                <a:ea typeface="Cambria Math" panose="02040503050406030204" pitchFamily="18" charset="0"/>
                                              </a:rPr>
                                            </m:ctrlPr>
                                          </m:sSubPr>
                                          <m:e>
                                            <m:r>
                                              <a:rPr lang="en-IN" i="1" dirty="0">
                                                <a:solidFill>
                                                  <a:schemeClr val="tx1"/>
                                                </a:solidFill>
                                                <a:latin typeface="Cambria Math" panose="02040503050406030204" pitchFamily="18" charset="0"/>
                                                <a:ea typeface="Cambria Math" panose="02040503050406030204" pitchFamily="18" charset="0"/>
                                              </a:rPr>
                                              <m:t>𝜎</m:t>
                                            </m:r>
                                          </m:e>
                                          <m:sub>
                                            <m:r>
                                              <a:rPr lang="en-IN" i="1" dirty="0">
                                                <a:solidFill>
                                                  <a:schemeClr val="tx1"/>
                                                </a:solidFill>
                                                <a:latin typeface="Cambria Math" panose="02040503050406030204" pitchFamily="18" charset="0"/>
                                                <a:ea typeface="Cambria Math" panose="02040503050406030204" pitchFamily="18" charset="0"/>
                                              </a:rPr>
                                              <m:t>𝑝</m:t>
                                            </m:r>
                                          </m:sub>
                                        </m:sSub>
                                      </m:den>
                                    </m:f>
                                  </m:e>
                                </m:d>
                              </m:e>
                              <m:sup>
                                <m:r>
                                  <a:rPr lang="en-IN" i="1" dirty="0">
                                    <a:solidFill>
                                      <a:schemeClr val="tx1"/>
                                    </a:solidFill>
                                    <a:latin typeface="Cambria Math" panose="02040503050406030204" pitchFamily="18" charset="0"/>
                                    <a:ea typeface="Cambria Math" panose="02040503050406030204" pitchFamily="18" charset="0"/>
                                  </a:rPr>
                                  <m:t>2</m:t>
                                </m:r>
                              </m:sup>
                            </m:sSup>
                            <m:r>
                              <a:rPr lang="en-IN" i="1">
                                <a:solidFill>
                                  <a:schemeClr val="tx1"/>
                                </a:solidFill>
                                <a:latin typeface="Cambria Math" panose="02040503050406030204" pitchFamily="18" charset="0"/>
                              </a:rPr>
                              <m:t>⋅</m:t>
                            </m:r>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rPr>
                                  <m:t>𝐼</m:t>
                                </m:r>
                              </m:e>
                              <m:sub>
                                <m:r>
                                  <a:rPr lang="en-IN" i="1">
                                    <a:solidFill>
                                      <a:schemeClr val="tx1"/>
                                    </a:solidFill>
                                    <a:latin typeface="Cambria Math" panose="02040503050406030204" pitchFamily="18" charset="0"/>
                                  </a:rPr>
                                  <m:t>𝑑</m:t>
                                </m:r>
                              </m:sub>
                            </m:sSub>
                          </m:e>
                        </m:d>
                      </m:e>
                      <m:sup>
                        <m:r>
                          <a:rPr lang="en-IN" b="0" i="1" dirty="0" smtClean="0">
                            <a:latin typeface="Cambria Math" panose="02040503050406030204" pitchFamily="18" charset="0"/>
                          </a:rPr>
                          <m:t>−1</m:t>
                        </m:r>
                      </m:sup>
                    </m:sSup>
                  </m:oMath>
                </a14:m>
                <a:endParaRPr lang="en-IN" dirty="0" smtClean="0"/>
              </a:p>
              <a:p>
                <a:r>
                  <a:rPr lang="en-IN" dirty="0" smtClean="0"/>
                  <a:t>Note that the </a:t>
                </a:r>
                <a14:m>
                  <m:oMath xmlns:m="http://schemas.openxmlformats.org/officeDocument/2006/math">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oMath>
                </a14:m>
                <a:r>
                  <a:rPr lang="en-IN" dirty="0" smtClean="0"/>
                  <a:t> is simply the MAP solution – makes sense since MAP is the mode of the posterior and for Gaussian, mean is mode</a:t>
                </a:r>
              </a:p>
              <a:p>
                <a:r>
                  <a:rPr lang="en-IN" b="1" dirty="0" smtClean="0"/>
                  <a:t>Predictive Posterior</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1" i="0" smtClean="0">
                            <a:latin typeface="Cambria Math" panose="02040503050406030204" pitchFamily="18" charset="0"/>
                            <a:ea typeface="Cambria Math" panose="02040503050406030204" pitchFamily="18" charset="0"/>
                          </a:rPr>
                          <m:t>𝐱</m:t>
                        </m:r>
                        <m:r>
                          <a:rPr lang="en-IN" b="1" i="0" smtClean="0">
                            <a:latin typeface="Cambria Math" panose="02040503050406030204" pitchFamily="18" charset="0"/>
                            <a:ea typeface="Cambria Math" panose="02040503050406030204" pitchFamily="18" charset="0"/>
                          </a:rPr>
                          <m:t>,</m:t>
                        </m:r>
                        <m:d>
                          <m:dPr>
                            <m:begChr m:val="{"/>
                            <m:endChr m:val="}"/>
                            <m:ctrlPr>
                              <a:rPr lang="en-IN" b="1" i="1" smtClean="0">
                                <a:latin typeface="Cambria Math" panose="02040503050406030204" pitchFamily="18" charset="0"/>
                                <a:ea typeface="Cambria Math" panose="02040503050406030204" pitchFamily="18" charset="0"/>
                              </a:rPr>
                            </m:ctrlPr>
                          </m:dPr>
                          <m:e>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a:latin typeface="Cambria Math" panose="02040503050406030204" pitchFamily="18" charset="0"/>
                                      </a:rPr>
                                      <m:t>𝑖</m:t>
                                    </m:r>
                                  </m:sup>
                                </m:sSup>
                                <m:r>
                                  <a:rPr lang="en-IN">
                                    <a:latin typeface="Cambria Math" panose="02040503050406030204" pitchFamily="18" charset="0"/>
                                  </a:rPr>
                                  <m:t>,</m:t>
                                </m:r>
                                <m:sSup>
                                  <m:sSupPr>
                                    <m:ctrlPr>
                                      <a:rPr lang="en-IN" i="1">
                                        <a:latin typeface="Cambria Math" panose="02040503050406030204" pitchFamily="18" charset="0"/>
                                      </a:rPr>
                                    </m:ctrlPr>
                                  </m:sSupPr>
                                  <m:e>
                                    <m:r>
                                      <a:rPr lang="en-IN">
                                        <a:latin typeface="Cambria Math" panose="02040503050406030204" pitchFamily="18" charset="0"/>
                                      </a:rPr>
                                      <m:t>𝑦</m:t>
                                    </m:r>
                                  </m:e>
                                  <m:sup>
                                    <m:r>
                                      <a:rPr lang="en-IN">
                                        <a:latin typeface="Cambria Math" panose="02040503050406030204" pitchFamily="18" charset="0"/>
                                      </a:rPr>
                                      <m:t>𝑖</m:t>
                                    </m:r>
                                  </m:sup>
                                </m:sSup>
                              </m:e>
                            </m:d>
                          </m:e>
                        </m:d>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𝒩</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acc>
                              <m:accPr>
                                <m:chr m:val="̂"/>
                                <m:ctrlPr>
                                  <a:rPr lang="en-IN" b="0" i="1" smtClean="0">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𝜇</m:t>
                                </m:r>
                              </m:e>
                            </m:acc>
                          </m:e>
                          <m:sub>
                            <m:r>
                              <a:rPr lang="en-IN" b="1" i="0" smtClean="0">
                                <a:latin typeface="Cambria Math" panose="02040503050406030204" pitchFamily="18" charset="0"/>
                                <a:ea typeface="Cambria Math" panose="02040503050406030204" pitchFamily="18" charset="0"/>
                              </a:rPr>
                              <m:t>𝐱</m:t>
                            </m:r>
                          </m:sub>
                        </m:sSub>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acc>
                              <m:accPr>
                                <m:chr m:val="̂"/>
                                <m:ctrlPr>
                                  <a:rPr lang="en-IN" b="0" i="1" smtClean="0">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i="0" smtClean="0">
                                <a:latin typeface="Cambria Math" panose="02040503050406030204" pitchFamily="18" charset="0"/>
                                <a:ea typeface="Cambria Math" panose="02040503050406030204" pitchFamily="18" charset="0"/>
                              </a:rPr>
                              <m:t>𝐱</m:t>
                            </m:r>
                          </m:sub>
                          <m:sup>
                            <m:r>
                              <a:rPr lang="en-IN" b="0" i="1" smtClean="0">
                                <a:latin typeface="Cambria Math" panose="02040503050406030204" pitchFamily="18" charset="0"/>
                                <a:ea typeface="Cambria Math" panose="02040503050406030204" pitchFamily="18" charset="0"/>
                              </a:rPr>
                              <m:t>2</m:t>
                            </m:r>
                          </m:sup>
                        </m:sSubSup>
                      </m:e>
                    </m:d>
                  </m:oMath>
                </a14:m>
                <a:r>
                  <a:rPr lang="en-IN" dirty="0" smtClean="0"/>
                  <a:t> where</a:t>
                </a:r>
              </a:p>
              <a:p>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𝜇</m:t>
                            </m:r>
                          </m:e>
                        </m:acc>
                      </m:e>
                      <m:sub>
                        <m:r>
                          <a:rPr lang="en-IN" b="1">
                            <a:latin typeface="Cambria Math" panose="02040503050406030204" pitchFamily="18" charset="0"/>
                            <a:ea typeface="Cambria Math" panose="02040503050406030204" pitchFamily="18" charset="0"/>
                          </a:rPr>
                          <m:t>𝐱</m:t>
                        </m:r>
                      </m:sub>
                    </m:sSub>
                    <m:r>
                      <a:rPr lang="en-IN" b="0" i="1"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acc>
                          <m:accPr>
                            <m:chr m:val="̂"/>
                            <m:ctrlPr>
                              <a:rPr lang="en-IN" i="1">
                                <a:latin typeface="Cambria Math" panose="02040503050406030204" pitchFamily="18" charset="0"/>
                                <a:ea typeface="Cambria Math" panose="02040503050406030204" pitchFamily="18" charset="0"/>
                              </a:rPr>
                            </m:ctrlPr>
                          </m:accPr>
                          <m:e>
                            <m:r>
                              <a:rPr lang="en-IN" b="1" i="1">
                                <a:latin typeface="Cambria Math" panose="02040503050406030204" pitchFamily="18" charset="0"/>
                                <a:ea typeface="Cambria Math" panose="02040503050406030204" pitchFamily="18" charset="0"/>
                              </a:rPr>
                              <m:t>𝛍</m:t>
                            </m:r>
                          </m:e>
                        </m:acc>
                      </m:e>
                      <m:sup>
                        <m:r>
                          <a:rPr lang="en-IN" b="1" i="1" smtClean="0">
                            <a:latin typeface="Cambria Math" panose="02040503050406030204" pitchFamily="18" charset="0"/>
                            <a:ea typeface="Cambria Math" panose="02040503050406030204" pitchFamily="18" charset="0"/>
                          </a:rPr>
                          <m:t>⊤</m:t>
                        </m:r>
                      </m:sup>
                    </m:sSup>
                    <m:r>
                      <a:rPr lang="en-IN" b="1" i="0" smtClean="0">
                        <a:latin typeface="Cambria Math" panose="02040503050406030204" pitchFamily="18" charset="0"/>
                        <a:ea typeface="Cambria Math" panose="02040503050406030204" pitchFamily="18" charset="0"/>
                      </a:rPr>
                      <m:t>𝐱</m:t>
                    </m:r>
                  </m:oMath>
                </a14:m>
                <a:r>
                  <a:rPr lang="en-IN" dirty="0" smtClean="0"/>
                  <a:t> and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a:latin typeface="Cambria Math" panose="02040503050406030204" pitchFamily="18" charset="0"/>
                            <a:ea typeface="Cambria Math" panose="02040503050406030204" pitchFamily="18" charset="0"/>
                          </a:rPr>
                          <m:t>𝐱</m:t>
                        </m:r>
                      </m:sub>
                      <m:sup>
                        <m:r>
                          <a:rPr lang="en-IN" i="1">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𝑙</m:t>
                        </m:r>
                      </m:sub>
                      <m:sup>
                        <m:r>
                          <a:rPr lang="en-IN" b="0" i="1" smtClean="0">
                            <a:latin typeface="Cambria Math" panose="02040503050406030204" pitchFamily="18" charset="0"/>
                            <a:ea typeface="Cambria Math" panose="02040503050406030204" pitchFamily="18" charset="0"/>
                          </a:rPr>
                          <m:t>2</m:t>
                        </m:r>
                      </m:sup>
                    </m:sSub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m:t>
                        </m:r>
                      </m:sup>
                    </m:sSup>
                    <m:acc>
                      <m:accPr>
                        <m:chr m:val="̂"/>
                        <m:ctrlPr>
                          <a:rPr lang="en-IN" i="1">
                            <a:latin typeface="Cambria Math" panose="02040503050406030204" pitchFamily="18" charset="0"/>
                          </a:rPr>
                        </m:ctrlPr>
                      </m:accPr>
                      <m:e>
                        <m:r>
                          <m:rPr>
                            <m:sty m:val="p"/>
                          </m:rPr>
                          <a:rPr lang="en-IN">
                            <a:latin typeface="Cambria Math" panose="02040503050406030204" pitchFamily="18" charset="0"/>
                          </a:rPr>
                          <m:t>Σ</m:t>
                        </m:r>
                      </m:e>
                    </m:acc>
                    <m:r>
                      <a:rPr lang="en-IN" b="1" i="0" smtClean="0">
                        <a:latin typeface="Cambria Math" panose="02040503050406030204" pitchFamily="18" charset="0"/>
                      </a:rPr>
                      <m:t>𝐱</m:t>
                    </m:r>
                  </m:oMath>
                </a14:m>
                <a:endParaRPr lang="en-IN" b="1" dirty="0" smtClean="0"/>
              </a:p>
              <a:p>
                <a:r>
                  <a:rPr lang="en-IN" b="1" dirty="0" smtClean="0"/>
                  <a:t>Note:</a:t>
                </a:r>
                <a:r>
                  <a:rPr lang="en-IN" dirty="0" smtClean="0"/>
                  <a:t> in this case, variance of the predicted distribution </a:t>
                </a:r>
                <a14:m>
                  <m:oMath xmlns:m="http://schemas.openxmlformats.org/officeDocument/2006/math">
                    <m:sSubSup>
                      <m:sSubSupPr>
                        <m:ctrlPr>
                          <a:rPr lang="en-IN" i="1">
                            <a:latin typeface="Cambria Math" panose="02040503050406030204" pitchFamily="18" charset="0"/>
                            <a:ea typeface="Cambria Math" panose="02040503050406030204" pitchFamily="18" charset="0"/>
                          </a:rPr>
                        </m:ctrlPr>
                      </m:sSubSupPr>
                      <m:e>
                        <m:acc>
                          <m:accPr>
                            <m:chr m:val="̂"/>
                            <m:ctrlPr>
                              <a:rPr lang="en-IN" i="1">
                                <a:latin typeface="Cambria Math" panose="02040503050406030204" pitchFamily="18" charset="0"/>
                                <a:ea typeface="Cambria Math" panose="02040503050406030204" pitchFamily="18" charset="0"/>
                              </a:rPr>
                            </m:ctrlPr>
                          </m:accPr>
                          <m:e>
                            <m:r>
                              <a:rPr lang="en-IN" i="1">
                                <a:latin typeface="Cambria Math" panose="02040503050406030204" pitchFamily="18" charset="0"/>
                                <a:ea typeface="Cambria Math" panose="02040503050406030204" pitchFamily="18" charset="0"/>
                              </a:rPr>
                              <m:t>𝜎</m:t>
                            </m:r>
                          </m:e>
                        </m:acc>
                      </m:e>
                      <m:sub>
                        <m:r>
                          <a:rPr lang="en-IN" b="1">
                            <a:latin typeface="Cambria Math" panose="02040503050406030204" pitchFamily="18" charset="0"/>
                            <a:ea typeface="Cambria Math" panose="02040503050406030204" pitchFamily="18" charset="0"/>
                          </a:rPr>
                          <m:t>𝐱</m:t>
                        </m:r>
                      </m:sub>
                      <m:sup>
                        <m:r>
                          <a:rPr lang="en-IN" i="1">
                            <a:latin typeface="Cambria Math" panose="02040503050406030204" pitchFamily="18" charset="0"/>
                            <a:ea typeface="Cambria Math" panose="02040503050406030204" pitchFamily="18" charset="0"/>
                          </a:rPr>
                          <m:t>2</m:t>
                        </m:r>
                      </m:sup>
                    </m:sSubSup>
                  </m:oMath>
                </a14:m>
                <a:r>
                  <a:rPr lang="en-IN" dirty="0" smtClean="0"/>
                  <a:t> depends on the point itself – can deduce if the prediction is confident or not!</a:t>
                </a:r>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1803" r="-1532" b="-74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Tree>
    <p:extLst>
      <p:ext uri="{BB962C8B-B14F-4D97-AF65-F5344CB8AC3E}">
        <p14:creationId xmlns:p14="http://schemas.microsoft.com/office/powerpoint/2010/main" val="30616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Conjugate Priors</a:t>
            </a:r>
            <a:endParaRPr lang="en-IN" dirty="0"/>
          </a:p>
        </p:txBody>
      </p:sp>
      <p:sp>
        <p:nvSpPr>
          <p:cNvPr id="3" name="Content Placeholder 2"/>
          <p:cNvSpPr>
            <a:spLocks noGrp="1"/>
          </p:cNvSpPr>
          <p:nvPr>
            <p:ph idx="1"/>
          </p:nvPr>
        </p:nvSpPr>
        <p:spPr>
          <a:xfrm>
            <a:off x="253353" y="1111624"/>
            <a:ext cx="11938645" cy="5300823"/>
          </a:xfrm>
        </p:spPr>
        <p:txBody>
          <a:bodyPr/>
          <a:lstStyle/>
          <a:p>
            <a:r>
              <a:rPr lang="en-IN" dirty="0" smtClean="0"/>
              <a:t>Bayesian Logistic Regression or </a:t>
            </a:r>
            <a:r>
              <a:rPr lang="en-IN" dirty="0" err="1" smtClean="0"/>
              <a:t>Softmax</a:t>
            </a:r>
            <a:r>
              <a:rPr lang="en-IN" dirty="0" smtClean="0"/>
              <a:t> Regression is not nearly as pretty – no closed form solutions for posterior or predictive posterior</a:t>
            </a:r>
          </a:p>
          <a:p>
            <a:r>
              <a:rPr lang="en-IN" dirty="0" smtClean="0"/>
              <a:t>However, some likelihood-prior pairs are special</a:t>
            </a:r>
          </a:p>
          <a:p>
            <a:pPr lvl="2"/>
            <a:r>
              <a:rPr lang="en-IN" dirty="0" smtClean="0"/>
              <a:t>Always yield a posterior that is of the same family as the prior</a:t>
            </a:r>
          </a:p>
          <a:p>
            <a:pPr lvl="2"/>
            <a:r>
              <a:rPr lang="en-IN" dirty="0" smtClean="0"/>
              <a:t>Such pairs of distributions are called </a:t>
            </a:r>
            <a:r>
              <a:rPr lang="en-IN" i="0" dirty="0" smtClean="0"/>
              <a:t>conjugate pairs</a:t>
            </a:r>
          </a:p>
          <a:p>
            <a:pPr lvl="2"/>
            <a:r>
              <a:rPr lang="en-IN" dirty="0" smtClean="0"/>
              <a:t>The prior in such cases is said to be </a:t>
            </a:r>
            <a:r>
              <a:rPr lang="en-IN" i="0" dirty="0" smtClean="0"/>
              <a:t>conjugate </a:t>
            </a:r>
            <a:r>
              <a:rPr lang="en-IN" dirty="0" smtClean="0"/>
              <a:t>to the likelihood</a:t>
            </a:r>
          </a:p>
          <a:p>
            <a:pPr lvl="2"/>
            <a:r>
              <a:rPr lang="en-IN" dirty="0" smtClean="0"/>
              <a:t>Gaussian-Gaussian is one example – warning: one Gaussian is a likelihood over reals, the other Gaussian is a prior over models (i.e. vectors)</a:t>
            </a:r>
          </a:p>
          <a:p>
            <a:pPr lvl="2"/>
            <a:r>
              <a:rPr lang="en-IN" dirty="0" smtClean="0"/>
              <a:t>Other conjugate pairs exist too</a:t>
            </a:r>
          </a:p>
          <a:p>
            <a:r>
              <a:rPr lang="en-IN" dirty="0" smtClean="0"/>
              <a:t>Discussion beyond the scope of CS771 – courses like CS772 discuss this</a:t>
            </a:r>
          </a:p>
        </p:txBody>
      </p:sp>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spTree>
    <p:extLst>
      <p:ext uri="{BB962C8B-B14F-4D97-AF65-F5344CB8AC3E}">
        <p14:creationId xmlns:p14="http://schemas.microsoft.com/office/powerpoint/2010/main" val="23491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Binary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3"/>
                <a:ext cx="11938645" cy="5874803"/>
              </a:xfrm>
            </p:spPr>
            <p:txBody>
              <a:bodyPr>
                <a:normAutofit/>
              </a:bodyPr>
              <a:lstStyle/>
              <a:p>
                <a:r>
                  <a:rPr lang="en-IN" dirty="0" smtClean="0"/>
                  <a:t>Find a way to map every data point </a:t>
                </a:r>
                <a14:m>
                  <m:oMath xmlns:m="http://schemas.openxmlformats.org/officeDocument/2006/math">
                    <m:r>
                      <a:rPr lang="en-IN" b="1" i="0" smtClean="0">
                        <a:latin typeface="Cambria Math" panose="02040503050406030204" pitchFamily="18" charset="0"/>
                      </a:rPr>
                      <m:t>𝐱</m:t>
                    </m:r>
                  </m:oMath>
                </a14:m>
                <a:r>
                  <a:rPr lang="en-IN" dirty="0" smtClean="0"/>
                  <a:t> to a Rademacher distribution</a:t>
                </a:r>
              </a:p>
              <a:p>
                <a:pPr lvl="2"/>
                <a:r>
                  <a:rPr lang="en-IN" dirty="0" smtClean="0"/>
                  <a:t>Another way of saying this: map every data point </a:t>
                </a:r>
                <a14:m>
                  <m:oMath xmlns:m="http://schemas.openxmlformats.org/officeDocument/2006/math">
                    <m:r>
                      <a:rPr lang="en-IN" b="1" i="0" smtClean="0">
                        <a:latin typeface="Cambria Math" panose="02040503050406030204" pitchFamily="18" charset="0"/>
                      </a:rPr>
                      <m:t>𝐱</m:t>
                    </m:r>
                  </m:oMath>
                </a14:m>
                <a:r>
                  <a:rPr lang="en-IN" dirty="0" smtClean="0"/>
                  <a:t> to a </a:t>
                </a:r>
                <a:r>
                  <a:rPr lang="en-IN" dirty="0" err="1" smtClean="0"/>
                  <a:t>prob</a:t>
                </a:r>
                <a:r>
                  <a:rPr lang="en-IN" dirty="0" smtClean="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1" i="0" smtClean="0">
                            <a:latin typeface="Cambria Math" panose="02040503050406030204" pitchFamily="18" charset="0"/>
                          </a:rPr>
                          <m:t>𝐱</m:t>
                        </m:r>
                      </m:sub>
                    </m:sSub>
                    <m:r>
                      <a:rPr lang="en-IN" b="0" i="1" smtClean="0">
                        <a:latin typeface="Cambria Math" panose="02040503050406030204" pitchFamily="18" charset="0"/>
                      </a:rPr>
                      <m:t>∈[0,1]</m:t>
                    </m:r>
                  </m:oMath>
                </a14:m>
                <a:endParaRPr lang="en-IN" dirty="0" smtClean="0"/>
              </a:p>
              <a:p>
                <a:pPr lvl="2"/>
                <a:r>
                  <a:rPr lang="en-IN" dirty="0" smtClean="0"/>
                  <a:t>Will give us a PMF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e>
                    </m:d>
                  </m:oMath>
                </a14:m>
                <a:r>
                  <a:rPr lang="en-IN" dirty="0" smtClean="0"/>
                  <a:t> i.e.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r>
                          <a:rPr lang="en-IN" b="0" i="0" smtClean="0">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e>
                    </m:d>
                    <m:r>
                      <a:rPr lang="en-IN" b="0" i="1" smtClean="0">
                        <a:latin typeface="Cambria Math" panose="02040503050406030204" pitchFamily="18" charset="0"/>
                        <a:ea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r>
                          <a:rPr lang="en-IN" b="0" i="0" smtClean="0">
                            <a:latin typeface="Cambria Math" panose="02040503050406030204" pitchFamily="18" charset="0"/>
                            <a:ea typeface="Cambria Math" panose="02040503050406030204" pitchFamily="18" charset="0"/>
                          </a:rPr>
                          <m:t> </m:t>
                        </m:r>
                        <m:r>
                          <a:rPr lang="en-IN">
                            <a:latin typeface="Cambria Math" panose="02040503050406030204" pitchFamily="18" charset="0"/>
                            <a:ea typeface="Cambria Math" panose="02040503050406030204" pitchFamily="18" charset="0"/>
                          </a:rPr>
                          <m:t>| </m:t>
                        </m:r>
                        <m:r>
                          <a:rPr lang="en-IN" b="1">
                            <a:latin typeface="Cambria Math" panose="02040503050406030204" pitchFamily="18" charset="0"/>
                            <a:ea typeface="Cambria Math" panose="02040503050406030204" pitchFamily="18" charset="0"/>
                          </a:rPr>
                          <m:t>𝐱</m:t>
                        </m:r>
                      </m:e>
                    </m:d>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oMath>
                </a14:m>
                <a:endParaRPr lang="en-IN" dirty="0" smtClean="0"/>
              </a:p>
              <a:p>
                <a:r>
                  <a:rPr lang="en-IN" dirty="0" smtClean="0"/>
                  <a:t>If using mode predictor i.e. </a:t>
                </a:r>
                <a14:m>
                  <m:oMath xmlns:m="http://schemas.openxmlformats.org/officeDocument/2006/math">
                    <m:acc>
                      <m:accPr>
                        <m:chr m:val="̂"/>
                        <m:ctrlPr>
                          <a:rPr lang="en-IN" i="1">
                            <a:latin typeface="Cambria Math" panose="02040503050406030204" pitchFamily="18" charset="0"/>
                          </a:rPr>
                        </m:ctrlPr>
                      </m:accPr>
                      <m:e>
                        <m:r>
                          <a:rPr lang="en-IN">
                            <a:latin typeface="Cambria Math" panose="02040503050406030204" pitchFamily="18" charset="0"/>
                          </a:rPr>
                          <m:t>𝑦</m:t>
                        </m:r>
                      </m:e>
                    </m:acc>
                    <m:r>
                      <a:rPr lang="en-IN"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dirty="0">
                                    <a:latin typeface="Cambria Math" panose="02040503050406030204" pitchFamily="18" charset="0"/>
                                  </a:rPr>
                                  <m:t>𝑦</m:t>
                                </m:r>
                                <m:r>
                                  <a:rPr lang="en-IN" dirty="0">
                                    <a:latin typeface="Cambria Math" panose="02040503050406030204" pitchFamily="18" charset="0"/>
                                  </a:rPr>
                                  <m:t>∈</m:t>
                                </m:r>
                                <m:r>
                                  <a:rPr lang="en-IN" dirty="0">
                                    <a:latin typeface="Cambria Math" panose="02040503050406030204" pitchFamily="18" charset="0"/>
                                    <a:ea typeface="Cambria Math" panose="02040503050406030204" pitchFamily="18" charset="0"/>
                                  </a:rPr>
                                  <m:t>𝒴</m:t>
                                </m:r>
                              </m:lim>
                            </m:limLow>
                          </m:fName>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 | </m:t>
                                </m:r>
                                <m:r>
                                  <a:rPr lang="en-IN" b="1">
                                    <a:latin typeface="Cambria Math" panose="02040503050406030204" pitchFamily="18" charset="0"/>
                                    <a:ea typeface="Cambria Math" panose="02040503050406030204" pitchFamily="18" charset="0"/>
                                  </a:rPr>
                                  <m:t>𝐱</m:t>
                                </m:r>
                              </m:e>
                            </m:d>
                          </m:e>
                        </m:func>
                      </m:e>
                    </m:func>
                  </m:oMath>
                </a14:m>
                <a:r>
                  <a:rPr lang="en-IN" dirty="0" smtClean="0"/>
                  <a:t> then this PMF will give us the correct label only if the following happens</a:t>
                </a:r>
              </a:p>
              <a:p>
                <a:pPr lvl="2"/>
                <a:r>
                  <a:rPr lang="en-IN" dirty="0" smtClean="0"/>
                  <a:t>When the true label of </a:t>
                </a:r>
                <a14:m>
                  <m:oMath xmlns:m="http://schemas.openxmlformats.org/officeDocument/2006/math">
                    <m:r>
                      <a:rPr lang="en-IN" b="1" i="0" smtClean="0">
                        <a:latin typeface="Cambria Math" panose="02040503050406030204" pitchFamily="18" charset="0"/>
                      </a:rPr>
                      <m:t>𝐱</m:t>
                    </m:r>
                  </m:oMath>
                </a14:m>
                <a:r>
                  <a:rPr lang="en-IN" dirty="0" smtClean="0"/>
                  <a:t> is </a:t>
                </a:r>
                <a14:m>
                  <m:oMath xmlns:m="http://schemas.openxmlformats.org/officeDocument/2006/math">
                    <m:r>
                      <a:rPr lang="en-IN" b="0" i="1" smtClean="0">
                        <a:latin typeface="Cambria Math" panose="02040503050406030204" pitchFamily="18" charset="0"/>
                      </a:rPr>
                      <m:t>+1</m:t>
                    </m:r>
                  </m:oMath>
                </a14:m>
                <a:r>
                  <a:rPr lang="en-IN" dirty="0" smtClean="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&gt;1−</m:t>
                    </m:r>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oMath>
                </a14:m>
                <a:r>
                  <a:rPr lang="en-IN" dirty="0" smtClean="0"/>
                  <a:t>, in other words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&gt;</m:t>
                    </m:r>
                    <m:r>
                      <a:rPr lang="en-IN" b="0" i="1" smtClean="0">
                        <a:latin typeface="Cambria Math" panose="02040503050406030204" pitchFamily="18" charset="0"/>
                      </a:rPr>
                      <m:t>0.5</m:t>
                    </m:r>
                  </m:oMath>
                </a14:m>
                <a:endParaRPr lang="en-IN" dirty="0" smtClean="0"/>
              </a:p>
              <a:p>
                <a:pPr lvl="2"/>
                <a:r>
                  <a:rPr lang="en-IN" dirty="0"/>
                  <a:t>When the true label of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b="0" i="1" smtClean="0">
                        <a:latin typeface="Cambria Math" panose="02040503050406030204" pitchFamily="18" charset="0"/>
                      </a:rPr>
                      <m:t>−</m:t>
                    </m:r>
                    <m:r>
                      <a:rPr lang="en-IN">
                        <a:latin typeface="Cambria Math" panose="02040503050406030204" pitchFamily="18" charset="0"/>
                      </a:rPr>
                      <m:t>1</m:t>
                    </m:r>
                  </m:oMath>
                </a14:m>
                <a:r>
                  <a:rPr lang="en-IN" dirty="0"/>
                  <a:t>, </a:t>
                </a:r>
                <a14:m>
                  <m:oMath xmlns:m="http://schemas.openxmlformats.org/officeDocument/2006/math">
                    <m:sSub>
                      <m:sSubPr>
                        <m:ctrlPr>
                          <a:rPr lang="en-IN" i="1">
                            <a:latin typeface="Cambria Math" panose="02040503050406030204" pitchFamily="18" charset="0"/>
                          </a:rPr>
                        </m:ctrlPr>
                      </m:sSubPr>
                      <m:e>
                        <m:r>
                          <a:rPr lang="en-IN" b="0" i="1" smtClean="0">
                            <a:latin typeface="Cambria Math" panose="02040503050406030204" pitchFamily="18" charset="0"/>
                          </a:rPr>
                          <m:t>1−</m:t>
                        </m:r>
                        <m:r>
                          <a:rPr lang="en-IN">
                            <a:latin typeface="Cambria Math" panose="02040503050406030204" pitchFamily="18" charset="0"/>
                          </a:rPr>
                          <m:t>𝑝</m:t>
                        </m:r>
                      </m:e>
                      <m:sub>
                        <m:r>
                          <a:rPr lang="en-IN" b="1">
                            <a:latin typeface="Cambria Math" panose="02040503050406030204" pitchFamily="18" charset="0"/>
                          </a:rPr>
                          <m:t>𝐱</m:t>
                        </m:r>
                      </m:sub>
                    </m:sSub>
                    <m:r>
                      <a:rPr lang="en-IN">
                        <a:latin typeface="Cambria Math" panose="02040503050406030204" pitchFamily="18" charset="0"/>
                      </a:rPr>
                      <m:t>&gt;</m:t>
                    </m:r>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oMath>
                </a14:m>
                <a:r>
                  <a:rPr lang="en-IN" dirty="0"/>
                  <a:t>, in other words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&lt;</m:t>
                    </m:r>
                    <m:r>
                      <a:rPr lang="en-IN">
                        <a:latin typeface="Cambria Math" panose="02040503050406030204" pitchFamily="18" charset="0"/>
                      </a:rPr>
                      <m:t>0.5</m:t>
                    </m:r>
                  </m:oMath>
                </a14:m>
                <a:endParaRPr lang="en-IN" dirty="0" smtClean="0"/>
              </a:p>
              <a:p>
                <a:pPr lvl="2"/>
                <a:r>
                  <a:rPr lang="en-IN" dirty="0" smtClean="0"/>
                  <a:t>Note that if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i="1" smtClean="0">
                        <a:latin typeface="Cambria Math" panose="02040503050406030204" pitchFamily="18" charset="0"/>
                      </a:rPr>
                      <m:t>=</m:t>
                    </m:r>
                    <m:r>
                      <a:rPr lang="en-IN" b="0" i="1" smtClean="0">
                        <a:latin typeface="Cambria Math" panose="02040503050406030204" pitchFamily="18" charset="0"/>
                      </a:rPr>
                      <m:t>0.5</m:t>
                    </m:r>
                  </m:oMath>
                </a14:m>
                <a:r>
                  <a:rPr lang="en-IN" dirty="0" smtClean="0"/>
                  <a:t>, it means ML model is totally confused about label of </a:t>
                </a:r>
                <a14:m>
                  <m:oMath xmlns:m="http://schemas.openxmlformats.org/officeDocument/2006/math">
                    <m:r>
                      <a:rPr lang="en-IN" b="1" i="0" smtClean="0">
                        <a:latin typeface="Cambria Math" panose="02040503050406030204" pitchFamily="18" charset="0"/>
                      </a:rPr>
                      <m:t>𝐱</m:t>
                    </m:r>
                  </m:oMath>
                </a14:m>
                <a:endParaRPr lang="en-IN" b="1" i="0" dirty="0" smtClean="0"/>
              </a:p>
              <a:p>
                <a:pPr lvl="2"/>
                <a:r>
                  <a:rPr lang="en-IN" dirty="0" smtClean="0"/>
                  <a:t>Data points for whom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1">
                        <a:latin typeface="Cambria Math" panose="02040503050406030204" pitchFamily="18" charset="0"/>
                      </a:rPr>
                      <m:t>=</m:t>
                    </m:r>
                    <m:r>
                      <a:rPr lang="en-IN">
                        <a:latin typeface="Cambria Math" panose="02040503050406030204" pitchFamily="18" charset="0"/>
                      </a:rPr>
                      <m:t>0.5</m:t>
                    </m:r>
                  </m:oMath>
                </a14:m>
                <a:r>
                  <a:rPr lang="en-IN" dirty="0" smtClean="0"/>
                  <a:t> are on decision boundary!!</a:t>
                </a:r>
              </a:p>
              <a:p>
                <a:r>
                  <a:rPr lang="en-IN" dirty="0" smtClean="0"/>
                  <a:t>Of course, as usual we want a healthy margin</a:t>
                </a:r>
              </a:p>
              <a:p>
                <a:pPr lvl="2"/>
                <a:r>
                  <a:rPr lang="en-IN" dirty="0"/>
                  <a:t>If true label of the data point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i="0" dirty="0" smtClean="0">
                        <a:latin typeface="Cambria Math" panose="02040503050406030204" pitchFamily="18" charset="0"/>
                      </a:rPr>
                      <m:t>+</m:t>
                    </m:r>
                    <m:r>
                      <a:rPr lang="en-IN">
                        <a:latin typeface="Cambria Math" panose="02040503050406030204" pitchFamily="18" charset="0"/>
                      </a:rPr>
                      <m:t>1</m:t>
                    </m:r>
                  </m:oMath>
                </a14:m>
                <a:r>
                  <a:rPr lang="en-IN" dirty="0"/>
                  <a:t>, then we </a:t>
                </a:r>
                <a:r>
                  <a:rPr lang="en-IN" dirty="0" smtClean="0"/>
                  <a:t>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≫0.5</m:t>
                    </m:r>
                  </m:oMath>
                </a14:m>
                <a:r>
                  <a:rPr lang="en-IN" dirty="0" smtClean="0"/>
                  <a:t> i.e.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a:latin typeface="Cambria Math" panose="02040503050406030204" pitchFamily="18" charset="0"/>
                      </a:rPr>
                      <m:t>≈</m:t>
                    </m:r>
                    <m:r>
                      <a:rPr lang="en-IN" b="0" i="1" smtClean="0">
                        <a:latin typeface="Cambria Math" panose="02040503050406030204" pitchFamily="18" charset="0"/>
                      </a:rPr>
                      <m:t>1</m:t>
                    </m:r>
                  </m:oMath>
                </a14:m>
                <a:endParaRPr lang="en-IN" dirty="0" smtClean="0"/>
              </a:p>
              <a:p>
                <a:pPr lvl="2"/>
                <a:r>
                  <a:rPr lang="en-IN" dirty="0" smtClean="0"/>
                  <a:t>If </a:t>
                </a:r>
                <a:r>
                  <a:rPr lang="en-IN" dirty="0"/>
                  <a:t>true label of the data point </a:t>
                </a:r>
                <a14:m>
                  <m:oMath xmlns:m="http://schemas.openxmlformats.org/officeDocument/2006/math">
                    <m:r>
                      <a:rPr lang="en-IN" b="1" i="0">
                        <a:latin typeface="Cambria Math" panose="02040503050406030204" pitchFamily="18" charset="0"/>
                      </a:rPr>
                      <m:t>𝐱</m:t>
                    </m:r>
                  </m:oMath>
                </a14:m>
                <a:r>
                  <a:rPr lang="en-IN" dirty="0"/>
                  <a:t> is </a:t>
                </a:r>
                <a14:m>
                  <m:oMath xmlns:m="http://schemas.openxmlformats.org/officeDocument/2006/math">
                    <m:r>
                      <a:rPr lang="en-IN" b="0" i="0" smtClean="0">
                        <a:latin typeface="Cambria Math" panose="02040503050406030204" pitchFamily="18" charset="0"/>
                      </a:rPr>
                      <m:t>−</m:t>
                    </m:r>
                    <m:r>
                      <a:rPr lang="en-IN" i="1">
                        <a:latin typeface="Cambria Math" panose="02040503050406030204" pitchFamily="18" charset="0"/>
                      </a:rPr>
                      <m:t>1</m:t>
                    </m:r>
                  </m:oMath>
                </a14:m>
                <a:r>
                  <a:rPr lang="en-IN" dirty="0"/>
                  <a:t>, then we </a:t>
                </a:r>
                <a:r>
                  <a:rPr lang="en-IN" dirty="0" smtClean="0"/>
                  <a:t>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≪0.5</m:t>
                    </m:r>
                  </m:oMath>
                </a14:m>
                <a:r>
                  <a:rPr lang="en-IN" dirty="0" smtClean="0"/>
                  <a:t> i.e.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b="0" i="1" smtClean="0">
                        <a:latin typeface="Cambria Math" panose="02040503050406030204" pitchFamily="18" charset="0"/>
                      </a:rPr>
                      <m:t>≈</m:t>
                    </m:r>
                    <m:r>
                      <a:rPr lang="en-IN" i="1">
                        <a:latin typeface="Cambria Math" panose="02040503050406030204" pitchFamily="18" charset="0"/>
                      </a:rPr>
                      <m:t>0</m:t>
                    </m:r>
                  </m:oMath>
                </a14:m>
                <a:endParaRPr lang="en-IN" dirty="0" smtClean="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3"/>
                <a:ext cx="11938645" cy="5874803"/>
              </a:xfrm>
              <a:blipFill>
                <a:blip r:embed="rId2"/>
                <a:stretch>
                  <a:fillRect l="-562" t="-2490" b="-12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spTree>
    <p:extLst>
      <p:ext uri="{BB962C8B-B14F-4D97-AF65-F5344CB8AC3E}">
        <p14:creationId xmlns:p14="http://schemas.microsoft.com/office/powerpoint/2010/main" val="4802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Probabilistic Binary Classification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How to map feature vectors </a:t>
                </a:r>
                <a14:m>
                  <m:oMath xmlns:m="http://schemas.openxmlformats.org/officeDocument/2006/math">
                    <m:r>
                      <a:rPr lang="en-IN" b="1">
                        <a:latin typeface="Cambria Math" panose="02040503050406030204" pitchFamily="18" charset="0"/>
                      </a:rPr>
                      <m:t>𝐱</m:t>
                    </m:r>
                  </m:oMath>
                </a14:m>
                <a:r>
                  <a:rPr lang="en-IN" dirty="0" smtClean="0"/>
                  <a:t> to probability values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𝑝</m:t>
                        </m:r>
                      </m:e>
                      <m:sub>
                        <m:r>
                          <a:rPr lang="en-IN" b="1">
                            <a:latin typeface="Cambria Math" panose="02040503050406030204" pitchFamily="18" charset="0"/>
                          </a:rPr>
                          <m:t>𝐱</m:t>
                        </m:r>
                      </m:sub>
                    </m:sSub>
                    <m:r>
                      <a:rPr lang="en-IN" i="1">
                        <a:latin typeface="Cambria Math" panose="02040503050406030204" pitchFamily="18" charset="0"/>
                      </a:rPr>
                      <m:t>∈[0,1]</m:t>
                    </m:r>
                  </m:oMath>
                </a14:m>
                <a:r>
                  <a:rPr lang="en-IN" dirty="0" smtClean="0"/>
                  <a:t>?	</a:t>
                </a:r>
              </a:p>
              <a:p>
                <a:r>
                  <a:rPr lang="en-IN" dirty="0" smtClean="0"/>
                  <a:t>Could treat it as a regression problem since </a:t>
                </a:r>
                <a:r>
                  <a:rPr lang="en-IN" dirty="0" err="1" smtClean="0"/>
                  <a:t>prob</a:t>
                </a:r>
                <a:r>
                  <a:rPr lang="en-IN" dirty="0" smtClean="0"/>
                  <a:t> values </a:t>
                </a:r>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ℝ</m:t>
                    </m:r>
                  </m:oMath>
                </a14:m>
                <a:r>
                  <a:rPr lang="en-IN" dirty="0" smtClean="0"/>
                  <a:t> </a:t>
                </a:r>
                <a:r>
                  <a:rPr lang="en-IN" dirty="0"/>
                  <a:t>after all </a:t>
                </a:r>
                <a:endParaRPr lang="en-IN" dirty="0" smtClean="0"/>
              </a:p>
              <a:p>
                <a:pPr lvl="2"/>
                <a:r>
                  <a:rPr lang="en-IN" dirty="0" smtClean="0"/>
                  <a:t>Will need to modify the training set a bit to do this (basically change all </a:t>
                </a:r>
                <a14:m>
                  <m:oMath xmlns:m="http://schemas.openxmlformats.org/officeDocument/2006/math">
                    <m:r>
                      <a:rPr lang="en-IN" b="0" i="1" smtClean="0">
                        <a:latin typeface="Cambria Math" panose="02040503050406030204" pitchFamily="18" charset="0"/>
                      </a:rPr>
                      <m:t>−1</m:t>
                    </m:r>
                  </m:oMath>
                </a14:m>
                <a:r>
                  <a:rPr lang="en-IN" dirty="0" smtClean="0"/>
                  <a:t> labels to </a:t>
                </a:r>
                <a14:m>
                  <m:oMath xmlns:m="http://schemas.openxmlformats.org/officeDocument/2006/math">
                    <m:r>
                      <a:rPr lang="en-IN" b="0" i="1" smtClean="0">
                        <a:latin typeface="Cambria Math" panose="02040503050406030204" pitchFamily="18" charset="0"/>
                      </a:rPr>
                      <m:t>0</m:t>
                    </m:r>
                  </m:oMath>
                </a14:m>
                <a:r>
                  <a:rPr lang="en-IN" dirty="0" smtClean="0"/>
                  <a:t> since we want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b="0" i="1" smtClean="0">
                        <a:latin typeface="Cambria Math" panose="02040503050406030204" pitchFamily="18" charset="0"/>
                      </a:rPr>
                      <m:t>=0</m:t>
                    </m:r>
                  </m:oMath>
                </a14:m>
                <a:r>
                  <a:rPr lang="en-IN" dirty="0" smtClean="0"/>
                  <a:t> if the label is </a:t>
                </a:r>
                <a14:m>
                  <m:oMath xmlns:m="http://schemas.openxmlformats.org/officeDocument/2006/math">
                    <m:r>
                      <a:rPr lang="en-IN" b="0" i="1" smtClean="0">
                        <a:latin typeface="Cambria Math" panose="02040503050406030204" pitchFamily="18" charset="0"/>
                      </a:rPr>
                      <m:t>−1</m:t>
                    </m:r>
                  </m:oMath>
                </a14:m>
                <a:endParaRPr lang="en-IN" dirty="0" smtClean="0"/>
              </a:p>
              <a:p>
                <a:r>
                  <a:rPr lang="en-IN" dirty="0" smtClean="0"/>
                  <a:t>Could use </a:t>
                </a:r>
                <a:r>
                  <a:rPr lang="en-IN" dirty="0" err="1" smtClean="0"/>
                  <a:t>kNN</a:t>
                </a:r>
                <a:r>
                  <a:rPr lang="en-IN" dirty="0" smtClean="0"/>
                  <a:t>, DT </a:t>
                </a:r>
                <a:r>
                  <a:rPr lang="en-IN" dirty="0" err="1" smtClean="0"/>
                  <a:t>etc</a:t>
                </a:r>
                <a:r>
                  <a:rPr lang="en-IN" dirty="0" smtClean="0"/>
                  <a:t> to solve this regression problem</a:t>
                </a:r>
              </a:p>
              <a:p>
                <a:r>
                  <a:rPr lang="en-IN" dirty="0" smtClean="0"/>
                  <a:t>Using linear models to do this presents a challenge</a:t>
                </a:r>
              </a:p>
              <a:p>
                <a:pPr lvl="2"/>
                <a:r>
                  <a:rPr lang="en-IN" dirty="0" smtClean="0"/>
                  <a:t>If we learn a linear model </a:t>
                </a:r>
                <a14:m>
                  <m:oMath xmlns:m="http://schemas.openxmlformats.org/officeDocument/2006/math">
                    <m:r>
                      <a:rPr lang="en-IN" b="1" i="0" smtClean="0">
                        <a:latin typeface="Cambria Math" panose="02040503050406030204" pitchFamily="18" charset="0"/>
                      </a:rPr>
                      <m:t>𝐰</m:t>
                    </m:r>
                  </m:oMath>
                </a14:m>
                <a:r>
                  <a:rPr lang="en-IN" dirty="0" smtClean="0"/>
                  <a:t> using ridge regression it may happen that for some data point </a:t>
                </a:r>
                <a14:m>
                  <m:oMath xmlns:m="http://schemas.openxmlformats.org/officeDocument/2006/math">
                    <m:r>
                      <a:rPr lang="en-IN" b="1" i="0" smtClean="0">
                        <a:latin typeface="Cambria Math" panose="02040503050406030204" pitchFamily="18" charset="0"/>
                      </a:rPr>
                      <m:t>𝐱</m:t>
                    </m:r>
                  </m:oMath>
                </a14:m>
                <a:r>
                  <a:rPr lang="en-IN" dirty="0" smtClean="0"/>
                  <a:t>, we have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&lt;0</m:t>
                    </m:r>
                  </m:oMath>
                </a14:m>
                <a:r>
                  <a:rPr lang="en-IN" dirty="0" smtClean="0"/>
                  <a:t> or else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&gt;1</m:t>
                    </m:r>
                  </m:oMath>
                </a14:m>
                <a:endParaRPr lang="en-IN" b="0" i="1" dirty="0" smtClean="0">
                  <a:latin typeface="Cambria Math" panose="02040503050406030204" pitchFamily="18" charset="0"/>
                </a:endParaRPr>
              </a:p>
              <a:p>
                <a:pPr lvl="2"/>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oMath>
                </a14:m>
                <a:r>
                  <a:rPr lang="en-IN" dirty="0" smtClean="0"/>
                  <a:t> wont make sense in this case – not a valid PMF!!</a:t>
                </a:r>
                <a:endParaRPr lang="en-IN" dirty="0"/>
              </a:p>
              <a:p>
                <a:pPr lvl="2"/>
                <a:r>
                  <a:rPr lang="en-IN" dirty="0" err="1" smtClean="0"/>
                  <a:t>kNN</a:t>
                </a:r>
                <a:r>
                  <a:rPr lang="en-IN" dirty="0" smtClean="0"/>
                  <a:t>, DT don’t suffer from this problem since they always predict a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a:latin typeface="Cambria Math" panose="02040503050406030204" pitchFamily="18" charset="0"/>
                      </a:rPr>
                      <m:t>∈[0,1]</m:t>
                    </m:r>
                  </m:oMath>
                </a14:m>
                <a:endParaRPr lang="en-IN" dirty="0" smtClean="0"/>
              </a:p>
              <a:p>
                <a:pPr lvl="2"/>
                <a:r>
                  <a:rPr lang="en-IN" dirty="0" err="1" smtClean="0"/>
                  <a:t>kNN</a:t>
                </a:r>
                <a:r>
                  <a:rPr lang="en-IN" dirty="0" smtClean="0"/>
                  <a:t>, DT use averages of a bunch of train labels to obtain test prediction – the average of a bunch of 0s and 1s is always a value in the range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7964" y="0"/>
            <a:ext cx="1864034" cy="1864034"/>
          </a:xfrm>
          <a:prstGeom prst="rect">
            <a:avLst/>
          </a:prstGeom>
        </p:spPr>
      </p:pic>
      <p:sp>
        <p:nvSpPr>
          <p:cNvPr id="18" name="Rectangular Callout 17"/>
          <p:cNvSpPr/>
          <p:nvPr/>
        </p:nvSpPr>
        <p:spPr>
          <a:xfrm>
            <a:off x="6626831" y="304722"/>
            <a:ext cx="3937729" cy="917903"/>
          </a:xfrm>
          <a:prstGeom prst="wedgeRectCallout">
            <a:avLst>
              <a:gd name="adj1" fmla="val 68150"/>
              <a:gd name="adj2" fmla="val 5052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So can we never use linear models to do probabilistic ML?</a:t>
            </a:r>
            <a:endParaRPr lang="en-US" sz="2400" i="1" dirty="0">
              <a:solidFill>
                <a:schemeClr val="tx1"/>
              </a:solidFill>
              <a:latin typeface="+mj-lt"/>
            </a:endParaRPr>
          </a:p>
        </p:txBody>
      </p:sp>
      <p:grpSp>
        <p:nvGrpSpPr>
          <p:cNvPr id="19" name="Group 18"/>
          <p:cNvGrpSpPr/>
          <p:nvPr/>
        </p:nvGrpSpPr>
        <p:grpSpPr>
          <a:xfrm>
            <a:off x="10564560" y="2137174"/>
            <a:ext cx="1468606" cy="1238929"/>
            <a:chOff x="12383748" y="1219011"/>
            <a:chExt cx="1862104" cy="1570887"/>
          </a:xfrm>
        </p:grpSpPr>
        <p:sp>
          <p:nvSpPr>
            <p:cNvPr id="20" name="Freeform 1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2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5" name="Rectangular Callout 24"/>
              <p:cNvSpPr/>
              <p:nvPr/>
            </p:nvSpPr>
            <p:spPr>
              <a:xfrm>
                <a:off x="4433450" y="1587044"/>
                <a:ext cx="5768956" cy="1242053"/>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 one way to solve the problem of using linear methods to map </a:t>
                </a:r>
                <a14:m>
                  <m:oMath xmlns:m="http://schemas.openxmlformats.org/officeDocument/2006/math">
                    <m:r>
                      <a:rPr lang="en-IN" sz="2400" b="1" i="0">
                        <a:solidFill>
                          <a:schemeClr val="tx1"/>
                        </a:solidFill>
                        <a:latin typeface="Cambria Math" panose="02040503050406030204" pitchFamily="18" charset="0"/>
                      </a:rPr>
                      <m:t>𝐱</m:t>
                    </m:r>
                    <m:r>
                      <a:rPr lang="en-IN" sz="2400" i="1">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0,1</m:t>
                        </m:r>
                      </m:e>
                    </m:d>
                  </m:oMath>
                </a14:m>
                <a:r>
                  <a:rPr lang="en-IN" sz="2400" dirty="0">
                    <a:solidFill>
                      <a:schemeClr val="tx1"/>
                    </a:solidFill>
                    <a:latin typeface="+mj-lt"/>
                  </a:rPr>
                  <a:t> is called </a:t>
                </a:r>
                <a:r>
                  <a:rPr lang="en-IN" sz="2400" i="1" dirty="0">
                    <a:solidFill>
                      <a:schemeClr val="tx1"/>
                    </a:solidFill>
                    <a:latin typeface="+mj-lt"/>
                  </a:rPr>
                  <a:t>logistic regression</a:t>
                </a:r>
                <a:r>
                  <a:rPr lang="en-IN" sz="2400" dirty="0">
                    <a:solidFill>
                      <a:schemeClr val="tx1"/>
                    </a:solidFill>
                    <a:latin typeface="+mj-lt"/>
                  </a:rPr>
                  <a:t> – have seen it before</a:t>
                </a:r>
              </a:p>
            </p:txBody>
          </p:sp>
        </mc:Choice>
        <mc:Fallback xmlns="">
          <p:sp>
            <p:nvSpPr>
              <p:cNvPr id="25" name="Rectangular Callout 24"/>
              <p:cNvSpPr>
                <a:spLocks noRot="1" noChangeAspect="1" noMove="1" noResize="1" noEditPoints="1" noAdjustHandles="1" noChangeArrowheads="1" noChangeShapeType="1" noTextEdit="1"/>
              </p:cNvSpPr>
              <p:nvPr/>
            </p:nvSpPr>
            <p:spPr>
              <a:xfrm>
                <a:off x="4433450" y="1587044"/>
                <a:ext cx="5768956" cy="1242053"/>
              </a:xfrm>
              <a:prstGeom prst="wedgeRectCallout">
                <a:avLst>
                  <a:gd name="adj1" fmla="val 61194"/>
                  <a:gd name="adj2" fmla="val 56420"/>
                </a:avLst>
              </a:prstGeom>
              <a:blipFill>
                <a:blip r:embed="rId4"/>
                <a:stretch>
                  <a:fillRect l="-1038" b="-893"/>
                </a:stretch>
              </a:blipFill>
              <a:ln w="38100">
                <a:solidFill>
                  <a:schemeClr val="accent1"/>
                </a:solidFill>
              </a:ln>
            </p:spPr>
            <p:txBody>
              <a:bodyPr/>
              <a:lstStyle/>
              <a:p>
                <a:r>
                  <a:rPr lang="en-IN">
                    <a:noFill/>
                  </a:rPr>
                  <a:t> </a:t>
                </a:r>
              </a:p>
            </p:txBody>
          </p:sp>
        </mc:Fallback>
      </mc:AlternateContent>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11814" y="3649243"/>
            <a:ext cx="1928846" cy="1928846"/>
          </a:xfrm>
          <a:prstGeom prst="rect">
            <a:avLst/>
          </a:prstGeom>
        </p:spPr>
      </p:pic>
      <mc:AlternateContent xmlns:mc="http://schemas.openxmlformats.org/markup-compatibility/2006" xmlns:a14="http://schemas.microsoft.com/office/drawing/2010/main">
        <mc:Choice Requires="a14">
          <p:sp>
            <p:nvSpPr>
              <p:cNvPr id="27" name="Rectangular Callout 26"/>
              <p:cNvSpPr/>
              <p:nvPr/>
            </p:nvSpPr>
            <p:spPr>
              <a:xfrm>
                <a:off x="1215792" y="3879942"/>
                <a:ext cx="9348768"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Ah! The name makes sense now – logistic regression </a:t>
                </a:r>
                <a:r>
                  <a:rPr lang="en-IN" sz="2400" dirty="0">
                    <a:solidFill>
                      <a:schemeClr val="tx1"/>
                    </a:solidFill>
                    <a:latin typeface="+mj-lt"/>
                  </a:rPr>
                  <a:t>is used to solve binary classification problems but since it does so by mapping </a:t>
                </a:r>
                <a14:m>
                  <m:oMath xmlns:m="http://schemas.openxmlformats.org/officeDocument/2006/math">
                    <m:r>
                      <a:rPr lang="en-IN" sz="2400" b="1" i="0">
                        <a:solidFill>
                          <a:schemeClr val="tx1"/>
                        </a:solidFill>
                        <a:latin typeface="Cambria Math" panose="02040503050406030204" pitchFamily="18" charset="0"/>
                      </a:rPr>
                      <m:t>𝐱</m:t>
                    </m:r>
                    <m:r>
                      <a:rPr lang="en-IN" sz="2400">
                        <a:solidFill>
                          <a:schemeClr val="tx1"/>
                        </a:solidFill>
                        <a:latin typeface="Cambria Math" panose="02040503050406030204" pitchFamily="18" charset="0"/>
                      </a:rPr>
                      <m:t>↦</m:t>
                    </m:r>
                    <m:d>
                      <m:dPr>
                        <m:begChr m:val="["/>
                        <m:endChr m:val="]"/>
                        <m:ctrlPr>
                          <a:rPr lang="en-IN" sz="2400" i="1">
                            <a:solidFill>
                              <a:schemeClr val="tx1"/>
                            </a:solidFill>
                            <a:latin typeface="Cambria Math" panose="02040503050406030204" pitchFamily="18" charset="0"/>
                          </a:rPr>
                        </m:ctrlPr>
                      </m:dPr>
                      <m:e>
                        <m:r>
                          <a:rPr lang="en-IN" sz="2400">
                            <a:solidFill>
                              <a:schemeClr val="tx1"/>
                            </a:solidFill>
                            <a:latin typeface="Cambria Math" panose="02040503050406030204" pitchFamily="18" charset="0"/>
                          </a:rPr>
                          <m:t>0,1</m:t>
                        </m:r>
                      </m:e>
                    </m:d>
                  </m:oMath>
                </a14:m>
                <a:r>
                  <a:rPr lang="en-IN" sz="2400" dirty="0" smtClean="0">
                    <a:solidFill>
                      <a:schemeClr val="tx1"/>
                    </a:solidFill>
                    <a:latin typeface="+mj-lt"/>
                  </a:rPr>
                  <a:t>, experts </a:t>
                </a:r>
                <a:r>
                  <a:rPr lang="en-IN" sz="2400" dirty="0">
                    <a:solidFill>
                      <a:schemeClr val="tx1"/>
                    </a:solidFill>
                    <a:latin typeface="+mj-lt"/>
                  </a:rPr>
                  <a:t>thought it would be cool to have the term “regression” in the name</a:t>
                </a:r>
                <a:endParaRPr lang="en-US" sz="2400" i="1" dirty="0">
                  <a:solidFill>
                    <a:schemeClr val="tx1"/>
                  </a:solidFill>
                  <a:latin typeface="+mj-lt"/>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1215792" y="3879942"/>
                <a:ext cx="9348768" cy="1156723"/>
              </a:xfrm>
              <a:prstGeom prst="wedgeRectCallout">
                <a:avLst>
                  <a:gd name="adj1" fmla="val 56872"/>
                  <a:gd name="adj2" fmla="val 46970"/>
                </a:avLst>
              </a:prstGeom>
              <a:blipFill>
                <a:blip r:embed="rId6"/>
                <a:stretch>
                  <a:fillRect l="-668" t="-3571" b="-11735"/>
                </a:stretch>
              </a:blipFill>
              <a:ln w="38100">
                <a:solidFill>
                  <a:schemeClr val="accent1"/>
                </a:solidFill>
              </a:ln>
            </p:spPr>
            <p:txBody>
              <a:bodyPr/>
              <a:lstStyle/>
              <a:p>
                <a:r>
                  <a:rPr lang="en-IN">
                    <a:noFill/>
                  </a:rPr>
                  <a:t> </a:t>
                </a:r>
              </a:p>
            </p:txBody>
          </p:sp>
        </mc:Fallback>
      </mc:AlternateContent>
      <p:sp>
        <p:nvSpPr>
          <p:cNvPr id="28" name="Rectangular Callout 27"/>
          <p:cNvSpPr/>
          <p:nvPr/>
        </p:nvSpPr>
        <p:spPr>
          <a:xfrm>
            <a:off x="3380198" y="2900615"/>
            <a:ext cx="6822208" cy="475488"/>
          </a:xfrm>
          <a:prstGeom prst="wedgeRectCallout">
            <a:avLst>
              <a:gd name="adj1" fmla="val 59537"/>
              <a:gd name="adj2" fmla="val 240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but there is a trick involved. Let us take a look at it</a:t>
            </a:r>
            <a:endParaRPr lang="en-IN" sz="2400" dirty="0">
              <a:solidFill>
                <a:schemeClr val="tx1"/>
              </a:solidFill>
              <a:latin typeface="+mj-lt"/>
            </a:endParaRPr>
          </a:p>
        </p:txBody>
      </p:sp>
    </p:spTree>
    <p:extLst>
      <p:ext uri="{BB962C8B-B14F-4D97-AF65-F5344CB8AC3E}">
        <p14:creationId xmlns:p14="http://schemas.microsoft.com/office/powerpoint/2010/main" val="289952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righ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righ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righ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P spid="25"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Sigmoid Function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3587459"/>
                <a:ext cx="11600328" cy="3270541"/>
              </a:xfrm>
            </p:spPr>
            <p:txBody>
              <a:bodyPr>
                <a:normAutofit/>
              </a:bodyPr>
              <a:lstStyle/>
              <a:p>
                <a:r>
                  <a:rPr lang="en-IN" b="1" dirty="0" smtClean="0"/>
                  <a:t>Trick</a:t>
                </a:r>
                <a:r>
                  <a:rPr lang="en-IN" dirty="0" smtClean="0"/>
                  <a:t>: learn a linear model </a:t>
                </a:r>
                <a14:m>
                  <m:oMath xmlns:m="http://schemas.openxmlformats.org/officeDocument/2006/math">
                    <m:r>
                      <a:rPr lang="en-IN" b="1" i="0" smtClean="0">
                        <a:latin typeface="Cambria Math" panose="02040503050406030204" pitchFamily="18" charset="0"/>
                      </a:rPr>
                      <m:t>𝐰</m:t>
                    </m:r>
                  </m:oMath>
                </a14:m>
                <a:r>
                  <a:rPr lang="en-IN" dirty="0" smtClean="0"/>
                  <a:t> and map </a:t>
                </a:r>
                <a14:m>
                  <m:oMath xmlns:m="http://schemas.openxmlformats.org/officeDocument/2006/math">
                    <m:r>
                      <a:rPr lang="en-IN" b="1" i="0" smtClean="0">
                        <a:latin typeface="Cambria Math" panose="02040503050406030204" pitchFamily="18" charset="0"/>
                      </a:rPr>
                      <m:t>𝐱</m:t>
                    </m:r>
                    <m:r>
                      <a:rPr lang="en-IN" b="0" i="1" smtClean="0">
                        <a:latin typeface="Cambria Math" panose="02040503050406030204" pitchFamily="18" charset="0"/>
                      </a:rPr>
                      <m:t>↦</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e>
                    </m:d>
                  </m:oMath>
                </a14:m>
                <a:endParaRPr lang="en-IN" b="0" dirty="0" smtClean="0"/>
              </a:p>
              <a:p>
                <a:pPr lvl="2"/>
                <a:r>
                  <a:rPr lang="en-IN" dirty="0" smtClean="0"/>
                  <a:t>May have an explicit/hidden bias term as well</a:t>
                </a:r>
              </a:p>
              <a:p>
                <a:pPr lvl="2"/>
                <a:r>
                  <a:rPr lang="en-IN" dirty="0" smtClean="0"/>
                  <a:t>This will always give us a value in the range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hence give a valid PMF</a:t>
                </a:r>
              </a:p>
              <a:p>
                <a:r>
                  <a:rPr lang="en-IN" dirty="0" smtClean="0"/>
                  <a:t>Note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&gt;0.5</m:t>
                    </m:r>
                  </m:oMath>
                </a14:m>
                <a:r>
                  <a:rPr lang="en-IN" dirty="0" smtClean="0"/>
                  <a:t> if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&gt;0</m:t>
                    </m:r>
                  </m:oMath>
                </a14:m>
                <a:r>
                  <a:rPr lang="en-IN" dirty="0" smtClean="0"/>
                  <a:t> and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&lt;0.5</m:t>
                    </m:r>
                  </m:oMath>
                </a14:m>
                <a:r>
                  <a:rPr lang="en-IN" dirty="0" smtClean="0"/>
                  <a:t> if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&lt;0</m:t>
                    </m:r>
                  </m:oMath>
                </a14:m>
                <a:r>
                  <a:rPr lang="en-IN" dirty="0" smtClean="0"/>
                  <a:t> and also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→1</m:t>
                    </m:r>
                  </m:oMath>
                </a14:m>
                <a:r>
                  <a:rPr lang="en-IN" dirty="0" smtClean="0"/>
                  <a:t> as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oMath>
                </a14:m>
                <a:r>
                  <a:rPr lang="en-IN" dirty="0" smtClean="0"/>
                  <a:t> and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→0</m:t>
                    </m:r>
                  </m:oMath>
                </a14:m>
                <a:r>
                  <a:rPr lang="en-IN" dirty="0" smtClean="0"/>
                  <a:t> as </a:t>
                </a:r>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m:t>
                    </m:r>
                  </m:oMath>
                </a14:m>
                <a:endParaRPr lang="en-IN" dirty="0" smtClean="0"/>
              </a:p>
              <a:p>
                <a:pPr lvl="2"/>
                <a:r>
                  <a:rPr lang="en-IN" dirty="0" smtClean="0"/>
                  <a:t>This means that our sigmoidal map will predict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𝑝</m:t>
                        </m:r>
                      </m:e>
                      <m:sub>
                        <m:r>
                          <a:rPr lang="en-IN" b="1" i="0" smtClean="0">
                            <a:latin typeface="Cambria Math" panose="02040503050406030204" pitchFamily="18" charset="0"/>
                          </a:rPr>
                          <m:t>𝐱</m:t>
                        </m:r>
                      </m:sub>
                    </m:sSub>
                    <m:r>
                      <a:rPr lang="en-IN" b="0" i="1" smtClean="0">
                        <a:latin typeface="Cambria Math" panose="02040503050406030204" pitchFamily="18" charset="0"/>
                      </a:rPr>
                      <m:t>≈1</m:t>
                    </m:r>
                  </m:oMath>
                </a14:m>
                <a:r>
                  <a:rPr lang="en-IN" dirty="0" smtClean="0"/>
                  <a:t> if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𝐰</m:t>
                        </m:r>
                      </m:e>
                      <m:sup>
                        <m:r>
                          <a:rPr lang="en-IN" b="0" i="1" smtClean="0">
                            <a:latin typeface="Cambria Math" panose="02040503050406030204" pitchFamily="18" charset="0"/>
                          </a:rPr>
                          <m:t>⊤</m:t>
                        </m:r>
                      </m:sup>
                    </m:sSup>
                    <m:r>
                      <a:rPr lang="en-IN" b="1" i="0" smtClean="0">
                        <a:latin typeface="Cambria Math" panose="02040503050406030204" pitchFamily="18" charset="0"/>
                      </a:rPr>
                      <m:t>𝐱</m:t>
                    </m:r>
                    <m:r>
                      <a:rPr lang="en-IN" b="0" i="1" smtClean="0">
                        <a:latin typeface="Cambria Math" panose="02040503050406030204" pitchFamily="18" charset="0"/>
                      </a:rPr>
                      <m:t>≫0</m:t>
                    </m:r>
                  </m:oMath>
                </a14:m>
                <a:r>
                  <a:rPr lang="en-IN" dirty="0" smtClean="0"/>
                  <a:t> and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𝑝</m:t>
                        </m:r>
                      </m:e>
                      <m:sub>
                        <m:r>
                          <a:rPr lang="en-IN" b="1" i="0">
                            <a:latin typeface="Cambria Math" panose="02040503050406030204" pitchFamily="18" charset="0"/>
                          </a:rPr>
                          <m:t>𝐱</m:t>
                        </m:r>
                      </m:sub>
                    </m:sSub>
                    <m:r>
                      <a:rPr lang="en-IN">
                        <a:latin typeface="Cambria Math" panose="02040503050406030204" pitchFamily="18" charset="0"/>
                      </a:rPr>
                      <m:t>≈</m:t>
                    </m:r>
                    <m:r>
                      <a:rPr lang="en-IN" b="0" i="1" smtClean="0">
                        <a:latin typeface="Cambria Math" panose="02040503050406030204" pitchFamily="18" charset="0"/>
                      </a:rPr>
                      <m:t>0</m:t>
                    </m:r>
                  </m:oMath>
                </a14:m>
                <a:r>
                  <a:rPr lang="en-IN" dirty="0"/>
                  <a:t> if </a:t>
                </a:r>
                <a14:m>
                  <m:oMath xmlns:m="http://schemas.openxmlformats.org/officeDocument/2006/math">
                    <m:sSup>
                      <m:sSupPr>
                        <m:ctrlPr>
                          <a:rPr lang="en-IN" i="1">
                            <a:latin typeface="Cambria Math" panose="02040503050406030204" pitchFamily="18" charset="0"/>
                          </a:rPr>
                        </m:ctrlPr>
                      </m:sSupPr>
                      <m:e>
                        <m:r>
                          <a:rPr lang="en-IN" b="1" i="0">
                            <a:latin typeface="Cambria Math" panose="02040503050406030204" pitchFamily="18" charset="0"/>
                          </a:rPr>
                          <m:t>𝐰</m:t>
                        </m:r>
                      </m:e>
                      <m:sup>
                        <m:r>
                          <a:rPr lang="en-IN">
                            <a:latin typeface="Cambria Math" panose="02040503050406030204" pitchFamily="18" charset="0"/>
                          </a:rPr>
                          <m:t>⊤</m:t>
                        </m:r>
                      </m:sup>
                    </m:sSup>
                    <m:r>
                      <a:rPr lang="en-IN" b="1" i="0">
                        <a:latin typeface="Cambria Math" panose="02040503050406030204" pitchFamily="18" charset="0"/>
                      </a:rPr>
                      <m:t>𝐱</m:t>
                    </m:r>
                    <m:r>
                      <a:rPr lang="en-IN" b="0" i="1" smtClean="0">
                        <a:latin typeface="Cambria Math" panose="02040503050406030204" pitchFamily="18" charset="0"/>
                      </a:rPr>
                      <m:t>≪</m:t>
                    </m:r>
                    <m:r>
                      <a:rPr lang="en-IN">
                        <a:latin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3587459"/>
                <a:ext cx="11600328" cy="3270541"/>
              </a:xfrm>
              <a:blipFill>
                <a:blip r:embed="rId4"/>
                <a:stretch>
                  <a:fillRect l="-578" t="-4469" b="-260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grpSp>
        <p:nvGrpSpPr>
          <p:cNvPr id="5" name="Group 4"/>
          <p:cNvGrpSpPr/>
          <p:nvPr/>
        </p:nvGrpSpPr>
        <p:grpSpPr>
          <a:xfrm>
            <a:off x="435967" y="1111624"/>
            <a:ext cx="5593039" cy="2288264"/>
            <a:chOff x="2454442" y="1188485"/>
            <a:chExt cx="7498080" cy="2883001"/>
          </a:xfrm>
        </p:grpSpPr>
        <p:cxnSp>
          <p:nvCxnSpPr>
            <p:cNvPr id="6" name="Straight Connector 5"/>
            <p:cNvCxnSpPr/>
            <p:nvPr/>
          </p:nvCxnSpPr>
          <p:spPr>
            <a:xfrm>
              <a:off x="6205889" y="1188485"/>
              <a:ext cx="0" cy="2883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454442" y="4071486"/>
              <a:ext cx="74980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3338909" y="3036177"/>
            <a:ext cx="372223" cy="461665"/>
          </a:xfrm>
          <a:prstGeom prst="rect">
            <a:avLst/>
          </a:prstGeom>
          <a:noFill/>
        </p:spPr>
        <p:txBody>
          <a:bodyPr wrap="square" rtlCol="0">
            <a:spAutoFit/>
          </a:bodyPr>
          <a:lstStyle/>
          <a:p>
            <a:pPr algn="ctr"/>
            <a:r>
              <a:rPr lang="en-IN" sz="2400" dirty="0"/>
              <a:t>0</a:t>
            </a:r>
            <a:endParaRPr lang="en-US" sz="2400" dirty="0"/>
          </a:p>
        </p:txBody>
      </p:sp>
      <p:sp>
        <p:nvSpPr>
          <p:cNvPr id="10" name="TextBox 9"/>
          <p:cNvSpPr txBox="1"/>
          <p:nvPr/>
        </p:nvSpPr>
        <p:spPr>
          <a:xfrm>
            <a:off x="3232483" y="2049014"/>
            <a:ext cx="598010" cy="461665"/>
          </a:xfrm>
          <a:prstGeom prst="rect">
            <a:avLst/>
          </a:prstGeom>
          <a:noFill/>
        </p:spPr>
        <p:txBody>
          <a:bodyPr wrap="square" rtlCol="0">
            <a:spAutoFit/>
          </a:bodyPr>
          <a:lstStyle/>
          <a:p>
            <a:pPr algn="ctr"/>
            <a:r>
              <a:rPr lang="en-IN" sz="2400" dirty="0" smtClean="0"/>
              <a:t>0.5</a:t>
            </a:r>
            <a:endParaRPr lang="en-US" sz="2400" dirty="0"/>
          </a:p>
        </p:txBody>
      </p:sp>
      <p:sp>
        <p:nvSpPr>
          <p:cNvPr id="11" name="TextBox 10"/>
          <p:cNvSpPr txBox="1"/>
          <p:nvPr/>
        </p:nvSpPr>
        <p:spPr>
          <a:xfrm>
            <a:off x="3338910" y="1013670"/>
            <a:ext cx="372223" cy="461665"/>
          </a:xfrm>
          <a:prstGeom prst="rect">
            <a:avLst/>
          </a:prstGeom>
          <a:noFill/>
        </p:spPr>
        <p:txBody>
          <a:bodyPr wrap="square" rtlCol="0">
            <a:spAutoFit/>
          </a:bodyPr>
          <a:lstStyle/>
          <a:p>
            <a:pPr algn="ctr"/>
            <a:r>
              <a:rPr lang="en-IN" sz="2400" dirty="0" smtClean="0"/>
              <a:t>1</a:t>
            </a:r>
            <a:endParaRPr lang="en-US" sz="2400" dirty="0"/>
          </a:p>
        </p:txBody>
      </p: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351468" y="1287393"/>
            <a:ext cx="5576829" cy="921246"/>
          </a:xfrm>
          <a:prstGeom prst="rect">
            <a:avLst/>
          </a:prstGeom>
        </p:spPr>
      </p:pic>
      <p:cxnSp>
        <p:nvCxnSpPr>
          <p:cNvPr id="18" name="Straight Connector 17"/>
          <p:cNvCxnSpPr/>
          <p:nvPr/>
        </p:nvCxnSpPr>
        <p:spPr>
          <a:xfrm>
            <a:off x="435965" y="1287763"/>
            <a:ext cx="5593038" cy="0"/>
          </a:xfrm>
          <a:prstGeom prst="line">
            <a:avLst/>
          </a:prstGeom>
          <a:ln w="381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Freeform 7"/>
          <p:cNvSpPr/>
          <p:nvPr/>
        </p:nvSpPr>
        <p:spPr>
          <a:xfrm>
            <a:off x="435965" y="1350798"/>
            <a:ext cx="5593038" cy="1967256"/>
          </a:xfrm>
          <a:custGeom>
            <a:avLst/>
            <a:gdLst>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 name="connsiteX0" fmla="*/ 0 w 7498080"/>
              <a:gd name="connsiteY0" fmla="*/ 2637322 h 2637322"/>
              <a:gd name="connsiteX1" fmla="*/ 7498080 w 7498080"/>
              <a:gd name="connsiteY1" fmla="*/ 0 h 2637322"/>
              <a:gd name="connsiteX2" fmla="*/ 7498080 w 7498080"/>
              <a:gd name="connsiteY2" fmla="*/ 0 h 2637322"/>
            </a:gdLst>
            <a:ahLst/>
            <a:cxnLst>
              <a:cxn ang="0">
                <a:pos x="connsiteX0" y="connsiteY0"/>
              </a:cxn>
              <a:cxn ang="0">
                <a:pos x="connsiteX1" y="connsiteY1"/>
              </a:cxn>
              <a:cxn ang="0">
                <a:pos x="connsiteX2" y="connsiteY2"/>
              </a:cxn>
            </a:cxnLst>
            <a:rect l="l" t="t" r="r" b="b"/>
            <a:pathLst>
              <a:path w="7498080" h="2637322">
                <a:moveTo>
                  <a:pt x="0" y="2637322"/>
                </a:moveTo>
                <a:cubicBezTo>
                  <a:pt x="5637196" y="2624488"/>
                  <a:pt x="1880135" y="3208"/>
                  <a:pt x="7498080" y="0"/>
                </a:cubicBezTo>
                <a:lnTo>
                  <a:pt x="7498080" y="0"/>
                </a:ln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690515" y="2490074"/>
            <a:ext cx="4898734" cy="850975"/>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8352" y="36733"/>
            <a:ext cx="1928846" cy="1928846"/>
          </a:xfrm>
          <a:prstGeom prst="rect">
            <a:avLst/>
          </a:prstGeom>
        </p:spPr>
      </p:pic>
      <mc:AlternateContent xmlns:mc="http://schemas.openxmlformats.org/markup-compatibility/2006" xmlns:a14="http://schemas.microsoft.com/office/drawing/2010/main">
        <mc:Choice Requires="a14">
          <p:sp>
            <p:nvSpPr>
              <p:cNvPr id="35" name="Rectangular Callout 34"/>
              <p:cNvSpPr/>
              <p:nvPr/>
            </p:nvSpPr>
            <p:spPr>
              <a:xfrm>
                <a:off x="435965" y="105476"/>
                <a:ext cx="9827918" cy="1156723"/>
              </a:xfrm>
              <a:prstGeom prst="wedgeRectCallout">
                <a:avLst>
                  <a:gd name="adj1" fmla="val 56872"/>
                  <a:gd name="adj2" fmla="val 469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Nice! So I want to learn a linear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i="1" dirty="0" smtClean="0">
                    <a:solidFill>
                      <a:schemeClr val="tx1"/>
                    </a:solidFill>
                    <a:latin typeface="+mj-lt"/>
                  </a:rPr>
                  <a:t> </a:t>
                </a:r>
                <a:r>
                  <a:rPr lang="en-US" sz="2400" dirty="0" smtClean="0">
                    <a:solidFill>
                      <a:schemeClr val="tx1"/>
                    </a:solidFill>
                    <a:latin typeface="+mj-lt"/>
                  </a:rPr>
                  <a:t>such that once I do this sigmoidal map, data points with label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get mapped to a probability value close to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whereas data points with label </a:t>
                </a:r>
                <a14:m>
                  <m:oMath xmlns:m="http://schemas.openxmlformats.org/officeDocument/2006/math">
                    <m:r>
                      <a:rPr lang="en-IN" sz="2400" b="0" i="1" smtClean="0">
                        <a:solidFill>
                          <a:schemeClr val="tx1"/>
                        </a:solidFill>
                        <a:latin typeface="Cambria Math" panose="02040503050406030204" pitchFamily="18" charset="0"/>
                      </a:rPr>
                      <m:t>−1</m:t>
                    </m:r>
                  </m:oMath>
                </a14:m>
                <a:r>
                  <a:rPr lang="en-US" sz="2400" i="1" dirty="0" smtClean="0">
                    <a:solidFill>
                      <a:schemeClr val="tx1"/>
                    </a:solidFill>
                    <a:latin typeface="+mj-lt"/>
                  </a:rPr>
                  <a:t> </a:t>
                </a:r>
                <a:r>
                  <a:rPr lang="en-US" sz="2400" dirty="0" smtClean="0">
                    <a:solidFill>
                      <a:schemeClr val="tx1"/>
                    </a:solidFill>
                    <a:latin typeface="+mj-lt"/>
                  </a:rPr>
                  <a:t>get mapped to a probability value close to </a:t>
                </a:r>
                <a14:m>
                  <m:oMath xmlns:m="http://schemas.openxmlformats.org/officeDocument/2006/math">
                    <m:r>
                      <a:rPr lang="en-US" sz="2400" i="1" dirty="0" smtClean="0">
                        <a:solidFill>
                          <a:schemeClr val="tx1"/>
                        </a:solidFill>
                        <a:latin typeface="Cambria Math" panose="02040503050406030204" pitchFamily="18" charset="0"/>
                      </a:rPr>
                      <m:t>0</m:t>
                    </m:r>
                  </m:oMath>
                </a14:m>
                <a:endParaRPr lang="en-US" sz="2400" i="1" dirty="0">
                  <a:solidFill>
                    <a:schemeClr val="tx1"/>
                  </a:solidFill>
                  <a:latin typeface="+mj-lt"/>
                </a:endParaRPr>
              </a:p>
            </p:txBody>
          </p:sp>
        </mc:Choice>
        <mc:Fallback xmlns="">
          <p:sp>
            <p:nvSpPr>
              <p:cNvPr id="35" name="Rectangular Callout 34"/>
              <p:cNvSpPr>
                <a:spLocks noRot="1" noChangeAspect="1" noMove="1" noResize="1" noEditPoints="1" noAdjustHandles="1" noChangeArrowheads="1" noChangeShapeType="1" noTextEdit="1"/>
              </p:cNvSpPr>
              <p:nvPr/>
            </p:nvSpPr>
            <p:spPr>
              <a:xfrm>
                <a:off x="435965" y="105476"/>
                <a:ext cx="9827918" cy="1156723"/>
              </a:xfrm>
              <a:prstGeom prst="wedgeRectCallout">
                <a:avLst>
                  <a:gd name="adj1" fmla="val 56872"/>
                  <a:gd name="adj2" fmla="val 46970"/>
                </a:avLst>
              </a:prstGeom>
              <a:blipFill>
                <a:blip r:embed="rId8"/>
                <a:stretch>
                  <a:fillRect l="-636" t="-3571" b="-11735"/>
                </a:stretch>
              </a:blipFill>
              <a:ln w="38100">
                <a:solidFill>
                  <a:schemeClr val="accent1"/>
                </a:solidFill>
              </a:ln>
            </p:spPr>
            <p:txBody>
              <a:bodyPr/>
              <a:lstStyle/>
              <a:p>
                <a:r>
                  <a:rPr lang="en-IN">
                    <a:noFill/>
                  </a:rPr>
                  <a:t> </a:t>
                </a:r>
              </a:p>
            </p:txBody>
          </p:sp>
        </mc:Fallback>
      </mc:AlternateContent>
      <p:grpSp>
        <p:nvGrpSpPr>
          <p:cNvPr id="36" name="Group 35"/>
          <p:cNvGrpSpPr/>
          <p:nvPr/>
        </p:nvGrpSpPr>
        <p:grpSpPr>
          <a:xfrm>
            <a:off x="10385076" y="2141718"/>
            <a:ext cx="1468606" cy="1238929"/>
            <a:chOff x="12383748" y="1219011"/>
            <a:chExt cx="1862104" cy="1570887"/>
          </a:xfrm>
        </p:grpSpPr>
        <p:sp>
          <p:nvSpPr>
            <p:cNvPr id="37" name="Freeform 3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3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3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Rectangular Callout 41"/>
          <p:cNvSpPr/>
          <p:nvPr/>
        </p:nvSpPr>
        <p:spPr>
          <a:xfrm>
            <a:off x="2373535" y="2314297"/>
            <a:ext cx="7834817" cy="954732"/>
          </a:xfrm>
          <a:prstGeom prst="wedgeRectCallout">
            <a:avLst>
              <a:gd name="adj1" fmla="val 61194"/>
              <a:gd name="adj2" fmla="val 564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There are several other such </a:t>
            </a:r>
            <a:r>
              <a:rPr lang="en-IN" sz="2400" i="1" dirty="0" smtClean="0">
                <a:solidFill>
                  <a:schemeClr val="tx1"/>
                </a:solidFill>
                <a:latin typeface="+mj-lt"/>
              </a:rPr>
              <a:t>wrapper/quashing/link/activation</a:t>
            </a:r>
            <a:r>
              <a:rPr lang="en-IN" sz="2400" dirty="0" smtClean="0">
                <a:solidFill>
                  <a:schemeClr val="tx1"/>
                </a:solidFill>
                <a:latin typeface="+mj-lt"/>
              </a:rPr>
              <a:t> functions which do similar jobs e.g. </a:t>
            </a:r>
            <a:r>
              <a:rPr lang="en-IN" sz="2400" dirty="0" err="1" smtClean="0">
                <a:solidFill>
                  <a:schemeClr val="tx1"/>
                </a:solidFill>
                <a:latin typeface="+mj-lt"/>
              </a:rPr>
              <a:t>tanh</a:t>
            </a:r>
            <a:r>
              <a:rPr lang="en-IN" sz="2400" dirty="0" smtClean="0">
                <a:solidFill>
                  <a:schemeClr val="tx1"/>
                </a:solidFill>
                <a:latin typeface="+mj-lt"/>
              </a:rPr>
              <a:t>, ramp, </a:t>
            </a:r>
            <a:r>
              <a:rPr lang="en-IN" sz="2400" dirty="0" err="1" smtClean="0">
                <a:solidFill>
                  <a:schemeClr val="tx1"/>
                </a:solidFill>
                <a:latin typeface="+mj-lt"/>
              </a:rPr>
              <a:t>ReLU</a:t>
            </a:r>
            <a:endParaRPr lang="en-IN" sz="2400" dirty="0">
              <a:solidFill>
                <a:schemeClr val="tx1"/>
              </a:solidFill>
              <a:latin typeface="+mj-lt"/>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64736" y="3658160"/>
            <a:ext cx="1864034" cy="1864034"/>
          </a:xfrm>
          <a:prstGeom prst="rect">
            <a:avLst/>
          </a:prstGeom>
        </p:spPr>
      </p:pic>
      <mc:AlternateContent xmlns:mc="http://schemas.openxmlformats.org/markup-compatibility/2006" xmlns:a14="http://schemas.microsoft.com/office/drawing/2010/main">
        <mc:Choice Requires="a14">
          <p:sp>
            <p:nvSpPr>
              <p:cNvPr id="44" name="Rectangular Callout 43"/>
              <p:cNvSpPr/>
              <p:nvPr/>
            </p:nvSpPr>
            <p:spPr>
              <a:xfrm>
                <a:off x="6135696" y="4189380"/>
                <a:ext cx="4123822" cy="589619"/>
              </a:xfrm>
              <a:prstGeom prst="wedgeRectCallout">
                <a:avLst>
                  <a:gd name="adj1" fmla="val 66655"/>
                  <a:gd name="adj2" fmla="val 5923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How do I learn such a model </a:t>
                </a:r>
                <a14:m>
                  <m:oMath xmlns:m="http://schemas.openxmlformats.org/officeDocument/2006/math">
                    <m:r>
                      <a:rPr lang="en-IN" sz="2400" b="1" i="0" smtClean="0">
                        <a:solidFill>
                          <a:schemeClr val="tx1"/>
                        </a:solidFill>
                        <a:latin typeface="Cambria Math" panose="02040503050406030204" pitchFamily="18" charset="0"/>
                      </a:rPr>
                      <m:t>𝐰</m:t>
                    </m:r>
                  </m:oMath>
                </a14:m>
                <a:r>
                  <a:rPr lang="en-US" sz="2400" i="1" dirty="0" smtClean="0">
                    <a:solidFill>
                      <a:schemeClr val="tx1"/>
                    </a:solidFill>
                    <a:latin typeface="+mj-lt"/>
                  </a:rPr>
                  <a:t>?</a:t>
                </a:r>
                <a:endParaRPr lang="en-US" sz="2400" i="1" dirty="0">
                  <a:solidFill>
                    <a:schemeClr val="tx1"/>
                  </a:solidFill>
                  <a:latin typeface="+mj-lt"/>
                </a:endParaRPr>
              </a:p>
            </p:txBody>
          </p:sp>
        </mc:Choice>
        <mc:Fallback xmlns="">
          <p:sp>
            <p:nvSpPr>
              <p:cNvPr id="44" name="Rectangular Callout 43"/>
              <p:cNvSpPr>
                <a:spLocks noRot="1" noChangeAspect="1" noMove="1" noResize="1" noEditPoints="1" noAdjustHandles="1" noChangeArrowheads="1" noChangeShapeType="1" noTextEdit="1"/>
              </p:cNvSpPr>
              <p:nvPr/>
            </p:nvSpPr>
            <p:spPr>
              <a:xfrm>
                <a:off x="6135696" y="4189380"/>
                <a:ext cx="4123822" cy="589619"/>
              </a:xfrm>
              <a:prstGeom prst="wedgeRectCallout">
                <a:avLst>
                  <a:gd name="adj1" fmla="val 66655"/>
                  <a:gd name="adj2" fmla="val 59235"/>
                </a:avLst>
              </a:prstGeom>
              <a:blipFill>
                <a:blip r:embed="rId10"/>
                <a:stretch>
                  <a:fillRect l="-150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1521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par>
                          <p:cTn id="42" fill="hold">
                            <p:stCondLst>
                              <p:cond delay="0"/>
                            </p:stCondLst>
                            <p:childTnLst>
                              <p:par>
                                <p:cTn id="43" presetID="22" presetClass="entr" presetSubtype="2"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childTnLst>
                          </p:cTn>
                        </p:par>
                        <p:par>
                          <p:cTn id="50" fill="hold">
                            <p:stCondLst>
                              <p:cond delay="0"/>
                            </p:stCondLst>
                            <p:childTnLst>
                              <p:par>
                                <p:cTn id="51" presetID="22" presetClass="entr" presetSubtype="2"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right)">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par>
                          <p:cTn id="58" fill="hold">
                            <p:stCondLst>
                              <p:cond delay="0"/>
                            </p:stCondLst>
                            <p:childTnLst>
                              <p:par>
                                <p:cTn id="59" presetID="22" presetClass="entr" presetSubtype="2"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right)">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35" grpId="0" animBg="1"/>
      <p:bldP spid="42"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Likelihood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2075636" cy="5746376"/>
              </a:xfrm>
            </p:spPr>
            <p:txBody>
              <a:bodyPr/>
              <a:lstStyle/>
              <a:p>
                <a:r>
                  <a:rPr lang="en-IN" dirty="0" smtClean="0"/>
                  <a:t>Suppose we have a linear model </a:t>
                </a:r>
                <a14:m>
                  <m:oMath xmlns:m="http://schemas.openxmlformats.org/officeDocument/2006/math">
                    <m:r>
                      <a:rPr lang="en-IN" b="1" i="0" smtClean="0">
                        <a:latin typeface="Cambria Math" panose="02040503050406030204" pitchFamily="18" charset="0"/>
                      </a:rPr>
                      <m:t>𝐰</m:t>
                    </m:r>
                  </m:oMath>
                </a14:m>
                <a:r>
                  <a:rPr lang="en-IN" dirty="0" smtClean="0"/>
                  <a:t> (assume bias is hidden for now)</a:t>
                </a:r>
              </a:p>
              <a:p>
                <a:r>
                  <a:rPr lang="en-IN" dirty="0" smtClean="0"/>
                  <a:t>Given a data point </a:t>
                </a:r>
                <a14:m>
                  <m:oMath xmlns:m="http://schemas.openxmlformats.org/officeDocument/2006/math">
                    <m:d>
                      <m:dPr>
                        <m:ctrlPr>
                          <a:rPr lang="en-IN" b="0" i="1" smtClean="0">
                            <a:latin typeface="Cambria Math" panose="02040503050406030204" pitchFamily="18" charset="0"/>
                          </a:rPr>
                        </m:ctrlPr>
                      </m:dPr>
                      <m:e>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e>
                    </m:d>
                  </m:oMath>
                </a14:m>
                <a:r>
                  <a:rPr lang="en-IN" dirty="0" smtClean="0"/>
                  <a:t>,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𝑡</m:t>
                        </m:r>
                      </m:sup>
                    </m:sSup>
                    <m:r>
                      <a:rPr lang="en-IN" b="0" i="1" smtClean="0">
                        <a:latin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ℝ</m:t>
                        </m:r>
                      </m:e>
                      <m:sup>
                        <m:r>
                          <a:rPr lang="en-IN" b="0" i="1" smtClean="0">
                            <a:latin typeface="Cambria Math" panose="02040503050406030204" pitchFamily="18" charset="0"/>
                            <a:ea typeface="Cambria Math" panose="02040503050406030204" pitchFamily="18" charset="0"/>
                          </a:rPr>
                          <m:t>𝑑</m:t>
                        </m:r>
                      </m:sup>
                    </m:sSup>
                  </m:oMath>
                </a14:m>
                <a:r>
                  <a:rPr lang="en-IN" dirty="0" smtClean="0"/>
                  <a:t>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r>
                  <a:rPr lang="en-IN" dirty="0" smtClean="0"/>
                  <a:t>, the use of the sigmoidal map gives us a Rademacher PMF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r>
                          <a:rPr lang="en-IN" b="1" i="0" smtClean="0">
                            <a:latin typeface="Cambria Math" panose="02040503050406030204" pitchFamily="18" charset="0"/>
                            <a:ea typeface="Cambria Math" panose="02040503050406030204" pitchFamily="18" charset="0"/>
                          </a:rPr>
                          <m:t>𝐰</m:t>
                        </m:r>
                      </m:e>
                    </m:d>
                  </m:oMath>
                </a14:m>
                <a:endParaRPr lang="en-IN" dirty="0" smtClean="0"/>
              </a:p>
              <a:p>
                <a:r>
                  <a:rPr lang="en-IN" dirty="0" smtClean="0"/>
                  <a:t>The probability that this PMF gives to the correct label i.e.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 </m:t>
                        </m:r>
                        <m:sSup>
                          <m:sSupPr>
                            <m:ctrlPr>
                              <a:rPr lang="en-IN" b="0" i="1" smtClean="0">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 | </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i="1">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is called the </a:t>
                </a:r>
                <a:r>
                  <a:rPr lang="en-IN" i="1" dirty="0" smtClean="0"/>
                  <a:t>likelihood</a:t>
                </a:r>
                <a:r>
                  <a:rPr lang="en-IN" dirty="0" smtClean="0"/>
                  <a:t> of this model with respect to this data point</a:t>
                </a:r>
              </a:p>
              <a:p>
                <a:pPr lvl="2"/>
                <a:r>
                  <a:rPr lang="en-IN" dirty="0" smtClean="0"/>
                  <a:t>It easy to show that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𝑡</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𝜎</m:t>
                    </m:r>
                    <m:d>
                      <m:dPr>
                        <m:ctrlPr>
                          <a:rPr lang="en-IN" b="0" i="1" smtClean="0">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𝑡</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b="0" i="1" smtClean="0">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𝑡</m:t>
                            </m:r>
                          </m:sup>
                        </m:sSup>
                      </m:e>
                    </m:d>
                  </m:oMath>
                </a14:m>
                <a:endParaRPr lang="en-IN" dirty="0" smtClean="0"/>
              </a:p>
              <a:p>
                <a:pPr lvl="2"/>
                <a:r>
                  <a:rPr lang="en-IN" b="1" dirty="0" smtClean="0"/>
                  <a:t>Hint</a:t>
                </a:r>
                <a:r>
                  <a:rPr lang="en-IN" dirty="0" smtClean="0"/>
                  <a:t>: use the fact that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𝑡</m:t>
                        </m:r>
                      </m:e>
                    </m:d>
                    <m:r>
                      <a:rPr lang="en-IN" b="0" i="1" smtClean="0">
                        <a:latin typeface="Cambria Math" panose="02040503050406030204" pitchFamily="18" charset="0"/>
                      </a:rPr>
                      <m:t>=1−</m:t>
                    </m:r>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oMath>
                </a14:m>
                <a:r>
                  <a:rPr lang="en-IN" dirty="0" smtClean="0"/>
                  <a:t> and that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m:t>
                        </m:r>
                      </m:e>
                    </m:d>
                  </m:oMath>
                </a14:m>
                <a:endParaRPr lang="en-IN" dirty="0" smtClean="0"/>
              </a:p>
              <a:p>
                <a:r>
                  <a:rPr lang="en-IN" dirty="0" smtClean="0"/>
                  <a:t>If we have several points </a:t>
                </a:r>
                <a14:m>
                  <m:oMath xmlns:m="http://schemas.openxmlformats.org/officeDocument/2006/math">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1</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b="0" i="1" smtClean="0">
                                <a:latin typeface="Cambria Math" panose="02040503050406030204" pitchFamily="18" charset="0"/>
                              </a:rPr>
                              <m:t>1</m:t>
                            </m:r>
                          </m:sup>
                        </m:sSup>
                      </m:e>
                    </m:d>
                    <m:r>
                      <a:rPr lang="en-IN" b="0" i="1" smtClean="0">
                        <a:latin typeface="Cambria Math" panose="02040503050406030204" pitchFamily="18" charset="0"/>
                      </a:rPr>
                      <m:t>,…,</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b="1">
                                <a:latin typeface="Cambria Math" panose="02040503050406030204" pitchFamily="18" charset="0"/>
                              </a:rPr>
                              <m:t>𝐱</m:t>
                            </m:r>
                          </m:e>
                          <m:sup>
                            <m:r>
                              <a:rPr lang="en-IN" b="0" i="1" smtClean="0">
                                <a:latin typeface="Cambria Math" panose="02040503050406030204" pitchFamily="18" charset="0"/>
                              </a:rPr>
                              <m:t>𝑛</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b="0" i="1" smtClean="0">
                                <a:latin typeface="Cambria Math" panose="02040503050406030204" pitchFamily="18" charset="0"/>
                              </a:rPr>
                              <m:t>𝑛</m:t>
                            </m:r>
                          </m:sup>
                        </m:sSup>
                      </m:e>
                    </m:d>
                  </m:oMath>
                </a14:m>
                <a:r>
                  <a:rPr lang="en-IN" dirty="0" smtClean="0"/>
                  <a:t> then we define the likelihood of </a:t>
                </a:r>
                <a14:m>
                  <m:oMath xmlns:m="http://schemas.openxmlformats.org/officeDocument/2006/math">
                    <m:r>
                      <a:rPr lang="en-IN" b="1" i="0" smtClean="0">
                        <a:latin typeface="Cambria Math" panose="02040503050406030204" pitchFamily="18" charset="0"/>
                      </a:rPr>
                      <m:t>𝐰</m:t>
                    </m:r>
                  </m:oMath>
                </a14:m>
                <a:r>
                  <a:rPr lang="en-IN" dirty="0" smtClean="0"/>
                  <a:t> w.r.t entire dataset as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0" smtClean="0">
                                <a:latin typeface="Cambria Math" panose="02040503050406030204" pitchFamily="18" charset="0"/>
                                <a:ea typeface="Cambria Math" panose="02040503050406030204" pitchFamily="18" charset="0"/>
                              </a:rPr>
                              <m:t>1</m:t>
                            </m:r>
                          </m:sup>
                        </m:sSup>
                        <m:r>
                          <a:rPr lang="en-IN" b="0" i="0"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1</m:t>
                            </m:r>
                          </m:sup>
                        </m:sSup>
                        <m:r>
                          <a:rPr lang="en-IN" b="1" i="0" smtClean="0">
                            <a:latin typeface="Cambria Math" panose="02040503050406030204" pitchFamily="18" charset="0"/>
                            <a:ea typeface="Cambria Math" panose="02040503050406030204" pitchFamily="18" charset="0"/>
                          </a:rPr>
                          <m:t>,…,</m:t>
                        </m:r>
                        <m:sSup>
                          <m:sSupPr>
                            <m:ctrlPr>
                              <a:rPr lang="en-IN" b="1" i="1" smtClean="0">
                                <a:latin typeface="Cambria Math" panose="02040503050406030204" pitchFamily="18" charset="0"/>
                                <a:ea typeface="Cambria Math" panose="02040503050406030204" pitchFamily="18" charset="0"/>
                              </a:rPr>
                            </m:ctrlPr>
                          </m:sSupPr>
                          <m:e>
                            <m:r>
                              <a:rPr lang="en-IN" b="1" i="0" smtClean="0">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endParaRPr lang="en-IN" dirty="0" smtClean="0"/>
              </a:p>
              <a:p>
                <a:pPr lvl="2"/>
                <a:r>
                  <a:rPr lang="en-IN" dirty="0" smtClean="0"/>
                  <a:t>Usually we assume data points are independent so we use product rule to get</a:t>
                </a:r>
              </a:p>
              <a:p>
                <a:pPr lvl="2"/>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0">
                                <a:latin typeface="Cambria Math" panose="02040503050406030204" pitchFamily="18" charset="0"/>
                                <a:ea typeface="Cambria Math" panose="02040503050406030204" pitchFamily="18" charset="0"/>
                              </a:rPr>
                              <m:t>1</m:t>
                            </m:r>
                          </m:sup>
                        </m:sSup>
                        <m:r>
                          <a:rPr lang="en-IN" i="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smtClean="0">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r>
                      <a:rPr lang="en-IN" b="0" i="1" smtClean="0">
                        <a:latin typeface="Cambria Math" panose="02040503050406030204" pitchFamily="18" charset="0"/>
                        <a:ea typeface="Cambria Math" panose="02040503050406030204" pitchFamily="18" charset="0"/>
                      </a:rPr>
                      <m:t>=</m:t>
                    </m:r>
                    <m:nary>
                      <m:naryPr>
                        <m:chr m:val="∏"/>
                        <m:limLoc m:val="subSup"/>
                        <m:ctrlPr>
                          <a:rPr lang="en-IN" b="0" i="1" smtClean="0">
                            <a:latin typeface="Cambria Math" panose="02040503050406030204" pitchFamily="18" charset="0"/>
                            <a:ea typeface="Cambria Math" panose="02040503050406030204" pitchFamily="18" charset="0"/>
                          </a:rPr>
                        </m:ctrlPr>
                      </m:naryPr>
                      <m:sub>
                        <m:r>
                          <m:rPr>
                            <m:brk m:alnAt="25"/>
                          </m:rPr>
                          <a:rPr lang="en-IN" b="0" i="1" smtClean="0">
                            <a:latin typeface="Cambria Math" panose="02040503050406030204" pitchFamily="18" charset="0"/>
                            <a:ea typeface="Cambria Math" panose="02040503050406030204" pitchFamily="18" charset="0"/>
                          </a:rPr>
                          <m:t>𝑖</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b="0" i="1" smtClean="0">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b="0" i="1" smtClean="0">
                                    <a:latin typeface="Cambria Math" panose="02040503050406030204" pitchFamily="18" charset="0"/>
                                    <a:ea typeface="Cambria Math" panose="02040503050406030204" pitchFamily="18" charset="0"/>
                                  </a:rPr>
                                  <m:t>𝑖</m:t>
                                </m:r>
                              </m:sup>
                            </m:sSup>
                          </m:e>
                        </m:d>
                      </m:e>
                    </m:nary>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2075636" cy="5746376"/>
              </a:xfrm>
              <a:blipFill>
                <a:blip r:embed="rId2"/>
                <a:stretch>
                  <a:fillRect l="-55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16" name="Group 15"/>
          <p:cNvGrpSpPr/>
          <p:nvPr/>
        </p:nvGrpSpPr>
        <p:grpSpPr>
          <a:xfrm>
            <a:off x="10385076" y="641691"/>
            <a:ext cx="1468606" cy="1238929"/>
            <a:chOff x="12383748" y="1219011"/>
            <a:chExt cx="1862104" cy="1570887"/>
          </a:xfrm>
        </p:grpSpPr>
        <p:sp>
          <p:nvSpPr>
            <p:cNvPr id="17" name="Freeform 1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Rectangular Callout 21"/>
          <p:cNvSpPr/>
          <p:nvPr/>
        </p:nvSpPr>
        <p:spPr>
          <a:xfrm>
            <a:off x="814784" y="125685"/>
            <a:ext cx="9265919" cy="1716295"/>
          </a:xfrm>
          <a:prstGeom prst="wedgeRectCallout">
            <a:avLst>
              <a:gd name="adj1" fmla="val 60529"/>
              <a:gd name="adj2" fmla="val 4803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Data might not actually be independent e.g. my visiting a website may not be independent from my friend visiting the same website if I have found an offer on that website and posted about it on social website. However, often we nevertheless assume independence to make life simple</a:t>
            </a:r>
            <a:endParaRPr lang="en-IN" sz="2400" dirty="0">
              <a:solidFill>
                <a:schemeClr val="tx1"/>
              </a:solidFill>
              <a:latin typeface="+mj-lt"/>
            </a:endParaRPr>
          </a:p>
        </p:txBody>
      </p:sp>
    </p:spTree>
    <p:extLst>
      <p:ext uri="{BB962C8B-B14F-4D97-AF65-F5344CB8AC3E}">
        <p14:creationId xmlns:p14="http://schemas.microsoft.com/office/powerpoint/2010/main" val="35014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righ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Maximum Likelihood</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3"/>
                <a:ext cx="11938646" cy="5746377"/>
              </a:xfrm>
            </p:spPr>
            <p:txBody>
              <a:bodyPr>
                <a:normAutofit/>
              </a:bodyPr>
              <a:lstStyle/>
              <a:p>
                <a:r>
                  <a:rPr lang="en-IN" dirty="0" smtClean="0"/>
                  <a:t>The expression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tells us if the model </a:t>
                </a:r>
                <a14:m>
                  <m:oMath xmlns:m="http://schemas.openxmlformats.org/officeDocument/2006/math">
                    <m:r>
                      <a:rPr lang="en-IN" b="1" i="0" smtClean="0">
                        <a:latin typeface="Cambria Math" panose="02040503050406030204" pitchFamily="18" charset="0"/>
                      </a:rPr>
                      <m:t>𝐰</m:t>
                    </m:r>
                  </m:oMath>
                </a14:m>
                <a:r>
                  <a:rPr lang="en-IN" dirty="0" smtClean="0"/>
                  <a:t> thinks the label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𝑖</m:t>
                        </m:r>
                      </m:sup>
                    </m:sSup>
                  </m:oMath>
                </a14:m>
                <a:r>
                  <a:rPr lang="en-IN" dirty="0" smtClean="0"/>
                  <a:t> is a very likely label given the feature vector </a:t>
                </a:r>
                <a14:m>
                  <m:oMath xmlns:m="http://schemas.openxmlformats.org/officeDocument/2006/math">
                    <m:sSup>
                      <m:sSupPr>
                        <m:ctrlPr>
                          <a:rPr lang="en-IN" b="0" i="1" smtClean="0">
                            <a:latin typeface="Cambria Math" panose="02040503050406030204" pitchFamily="18" charset="0"/>
                          </a:rPr>
                        </m:ctrlPr>
                      </m:sSupPr>
                      <m:e>
                        <m:r>
                          <a:rPr lang="en-IN" b="1" i="0" smtClean="0">
                            <a:latin typeface="Cambria Math" panose="02040503050406030204" pitchFamily="18" charset="0"/>
                          </a:rPr>
                          <m:t>𝐱</m:t>
                        </m:r>
                      </m:e>
                      <m:sup>
                        <m:r>
                          <a:rPr lang="en-IN" b="0" i="1" smtClean="0">
                            <a:latin typeface="Cambria Math" panose="02040503050406030204" pitchFamily="18" charset="0"/>
                          </a:rPr>
                          <m:t>𝑖</m:t>
                        </m:r>
                      </m:sup>
                    </m:sSup>
                  </m:oMath>
                </a14:m>
                <a:r>
                  <a:rPr lang="en-IN" dirty="0" smtClean="0"/>
                  <a:t> or not likely at all!</a:t>
                </a:r>
              </a:p>
              <a:p>
                <a:pPr lvl="2"/>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0">
                                <a:latin typeface="Cambria Math" panose="02040503050406030204" pitchFamily="18" charset="0"/>
                                <a:ea typeface="Cambria Math" panose="02040503050406030204" pitchFamily="18" charset="0"/>
                              </a:rPr>
                              <m:t>1</m:t>
                            </m:r>
                          </m:sup>
                        </m:sSup>
                        <m:r>
                          <a:rPr lang="en-IN" i="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oMath>
                </a14:m>
                <a:r>
                  <a:rPr lang="en-IN" dirty="0" smtClean="0"/>
                  <a:t> similarly tells us how likely does the model </a:t>
                </a:r>
                <a14:m>
                  <m:oMath xmlns:m="http://schemas.openxmlformats.org/officeDocument/2006/math">
                    <m:r>
                      <a:rPr lang="en-IN" b="1" i="0" smtClean="0">
                        <a:latin typeface="Cambria Math" panose="02040503050406030204" pitchFamily="18" charset="0"/>
                      </a:rPr>
                      <m:t>𝐰</m:t>
                    </m:r>
                  </m:oMath>
                </a14:m>
                <a:r>
                  <a:rPr lang="en-IN" dirty="0" smtClean="0"/>
                  <a:t> think the labels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1</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𝑛</m:t>
                        </m:r>
                      </m:sup>
                    </m:sSup>
                  </m:oMath>
                </a14:m>
                <a:r>
                  <a:rPr lang="en-IN" dirty="0" smtClean="0"/>
                  <a:t> are, given the feature vectors </a:t>
                </a:r>
                <a14:m>
                  <m:oMath xmlns:m="http://schemas.openxmlformats.org/officeDocument/2006/math">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1</m:t>
                        </m:r>
                      </m:sup>
                    </m:sSup>
                    <m:r>
                      <a:rPr lang="en-IN" b="1" i="0">
                        <a:latin typeface="Cambria Math" panose="02040503050406030204" pitchFamily="18" charset="0"/>
                        <a:ea typeface="Cambria Math" panose="02040503050406030204" pitchFamily="18" charset="0"/>
                      </a:rPr>
                      <m:t>,…,</m:t>
                    </m:r>
                    <m:sSup>
                      <m:sSupPr>
                        <m:ctrlPr>
                          <a:rPr lang="en-IN" b="1" i="1">
                            <a:latin typeface="Cambria Math" panose="02040503050406030204" pitchFamily="18" charset="0"/>
                            <a:ea typeface="Cambria Math" panose="02040503050406030204" pitchFamily="18" charset="0"/>
                          </a:rPr>
                        </m:ctrlPr>
                      </m:sSupPr>
                      <m:e>
                        <m:r>
                          <a:rPr lang="en-IN" b="1" i="0">
                            <a:latin typeface="Cambria Math" panose="02040503050406030204" pitchFamily="18" charset="0"/>
                            <a:ea typeface="Cambria Math" panose="02040503050406030204" pitchFamily="18" charset="0"/>
                          </a:rPr>
                          <m:t>𝐱</m:t>
                        </m:r>
                      </m:e>
                      <m:sup>
                        <m:r>
                          <a:rPr lang="en-IN">
                            <a:latin typeface="Cambria Math" panose="02040503050406030204" pitchFamily="18" charset="0"/>
                            <a:ea typeface="Cambria Math" panose="02040503050406030204" pitchFamily="18" charset="0"/>
                          </a:rPr>
                          <m:t>𝑛</m:t>
                        </m:r>
                      </m:sup>
                    </m:sSup>
                  </m:oMath>
                </a14:m>
                <a:endParaRPr lang="en-IN" dirty="0" smtClean="0"/>
              </a:p>
              <a:p>
                <a:r>
                  <a:rPr lang="en-IN" dirty="0" smtClean="0"/>
                  <a:t>Since we trust our training data as clean and representative of reality, we should look for a </a:t>
                </a:r>
                <a14:m>
                  <m:oMath xmlns:m="http://schemas.openxmlformats.org/officeDocument/2006/math">
                    <m:r>
                      <a:rPr lang="en-IN" b="1" i="0" smtClean="0">
                        <a:latin typeface="Cambria Math" panose="02040503050406030204" pitchFamily="18" charset="0"/>
                      </a:rPr>
                      <m:t>𝐰</m:t>
                    </m:r>
                  </m:oMath>
                </a14:m>
                <a:r>
                  <a:rPr lang="en-IN" dirty="0" smtClean="0"/>
                  <a:t> that considers training labels to be very likely</a:t>
                </a:r>
              </a:p>
              <a:p>
                <a:pPr lvl="2"/>
                <a:r>
                  <a:rPr lang="en-IN" dirty="0" smtClean="0"/>
                  <a:t>E.g. in </a:t>
                </a:r>
                <a:r>
                  <a:rPr lang="en-IN" dirty="0" err="1" smtClean="0"/>
                  <a:t>RecSys</a:t>
                </a:r>
                <a:r>
                  <a:rPr lang="en-IN" dirty="0" smtClean="0"/>
                  <a:t> example, let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=1</m:t>
                    </m:r>
                  </m:oMath>
                </a14:m>
                <a:r>
                  <a:rPr lang="en-IN" dirty="0" smtClean="0"/>
                  <a:t> if customer makes a purchase and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𝑦</m:t>
                        </m:r>
                      </m:e>
                      <m:sup>
                        <m:r>
                          <a:rPr lang="en-IN" b="0" i="1" smtClean="0">
                            <a:latin typeface="Cambria Math" panose="02040503050406030204" pitchFamily="18" charset="0"/>
                          </a:rPr>
                          <m:t>𝑡</m:t>
                        </m:r>
                      </m:sup>
                    </m:sSup>
                    <m:r>
                      <a:rPr lang="en-IN" b="0" i="1" smtClean="0">
                        <a:latin typeface="Cambria Math" panose="02040503050406030204" pitchFamily="18" charset="0"/>
                      </a:rPr>
                      <m:t>=0</m:t>
                    </m:r>
                  </m:oMath>
                </a14:m>
                <a:r>
                  <a:rPr lang="en-IN" dirty="0" smtClean="0"/>
                  <a:t> otherwise. If we trust that these labels do represent reality i.e. what our customers like and dislike, then we should learn a model </a:t>
                </a:r>
                <a14:m>
                  <m:oMath xmlns:m="http://schemas.openxmlformats.org/officeDocument/2006/math">
                    <m:r>
                      <a:rPr lang="en-IN" b="1" i="0" smtClean="0">
                        <a:latin typeface="Cambria Math" panose="02040503050406030204" pitchFamily="18" charset="0"/>
                      </a:rPr>
                      <m:t>𝐰</m:t>
                    </m:r>
                  </m:oMath>
                </a14:m>
                <a:r>
                  <a:rPr lang="en-IN" dirty="0" smtClean="0"/>
                  <a:t> accordingly</a:t>
                </a:r>
              </a:p>
              <a:p>
                <a:pPr lvl="2"/>
                <a:r>
                  <a:rPr lang="en-IN" dirty="0" smtClean="0"/>
                  <a:t>Totally different story if we mistrust our data – different techniques for that</a:t>
                </a:r>
              </a:p>
              <a:p>
                <a:r>
                  <a:rPr lang="en-IN" b="1" dirty="0" smtClean="0"/>
                  <a:t>Maximum Likelihood Estimator </a:t>
                </a:r>
                <a:r>
                  <a:rPr lang="en-IN" dirty="0" smtClean="0"/>
                  <a:t>(</a:t>
                </a:r>
                <a:r>
                  <a:rPr lang="en-IN" b="1" dirty="0" smtClean="0"/>
                  <a:t>MLE</a:t>
                </a:r>
                <a:r>
                  <a:rPr lang="en-IN" dirty="0" smtClean="0"/>
                  <a:t>): the model that gives highest likelihood to observed labels </a:t>
                </a:r>
                <a14:m>
                  <m:oMath xmlns:m="http://schemas.openxmlformats.org/officeDocument/2006/math">
                    <m:sSub>
                      <m:sSubPr>
                        <m:ctrlPr>
                          <a:rPr lang="en-IN" b="0" i="1" dirty="0" smtClean="0">
                            <a:latin typeface="Cambria Math" panose="02040503050406030204" pitchFamily="18" charset="0"/>
                          </a:rPr>
                        </m:ctrlPr>
                      </m:sSubPr>
                      <m:e>
                        <m:acc>
                          <m:accPr>
                            <m:chr m:val="̂"/>
                            <m:ctrlPr>
                              <a:rPr lang="en-IN" b="0" i="1" smtClean="0">
                                <a:latin typeface="Cambria Math" panose="02040503050406030204" pitchFamily="18" charset="0"/>
                              </a:rPr>
                            </m:ctrlPr>
                          </m:accPr>
                          <m:e>
                            <m:r>
                              <a:rPr lang="en-IN" b="1" i="0" smtClean="0">
                                <a:latin typeface="Cambria Math" panose="02040503050406030204" pitchFamily="18" charset="0"/>
                              </a:rPr>
                              <m:t>𝐰</m:t>
                            </m:r>
                          </m:e>
                        </m:acc>
                      </m:e>
                      <m:sub>
                        <m:r>
                          <m:rPr>
                            <m:sty m:val="p"/>
                          </m:rPr>
                          <a:rPr lang="en-IN" b="0" i="0" dirty="0" smtClean="0">
                            <a:latin typeface="Cambria Math" panose="02040503050406030204" pitchFamily="18" charset="0"/>
                          </a:rPr>
                          <m:t>MLE</m:t>
                        </m:r>
                      </m:sub>
                    </m:sSub>
                    <m:r>
                      <a:rPr lang="en-IN" b="0" i="1" dirty="0" smtClean="0">
                        <a:latin typeface="Cambria Math" panose="02040503050406030204" pitchFamily="18" charset="0"/>
                      </a:rPr>
                      <m:t>=</m:t>
                    </m:r>
                    <m:func>
                      <m:funcPr>
                        <m:ctrlPr>
                          <a:rPr lang="en-IN" b="0" i="1" dirty="0" smtClean="0">
                            <a:latin typeface="Cambria Math" panose="02040503050406030204" pitchFamily="18" charset="0"/>
                          </a:rPr>
                        </m:ctrlPr>
                      </m:funcPr>
                      <m:fName>
                        <m:r>
                          <m:rPr>
                            <m:sty m:val="p"/>
                          </m:rPr>
                          <a:rPr lang="en-IN" b="0" i="0" dirty="0" smtClean="0">
                            <a:latin typeface="Cambria Math" panose="02040503050406030204" pitchFamily="18" charset="0"/>
                          </a:rPr>
                          <m:t>arg</m:t>
                        </m:r>
                      </m:fName>
                      <m:e>
                        <m:func>
                          <m:funcPr>
                            <m:ctrlPr>
                              <a:rPr lang="en-IN" b="0" i="1" dirty="0" smtClean="0">
                                <a:latin typeface="Cambria Math" panose="02040503050406030204" pitchFamily="18" charset="0"/>
                              </a:rPr>
                            </m:ctrlPr>
                          </m:funcPr>
                          <m:fName>
                            <m:limLow>
                              <m:limLowPr>
                                <m:ctrlPr>
                                  <a:rPr lang="en-IN" b="0" i="1" dirty="0" smtClean="0">
                                    <a:latin typeface="Cambria Math" panose="02040503050406030204" pitchFamily="18" charset="0"/>
                                  </a:rPr>
                                </m:ctrlPr>
                              </m:limLowPr>
                              <m:e>
                                <m:r>
                                  <m:rPr>
                                    <m:sty m:val="p"/>
                                  </m:rPr>
                                  <a:rPr lang="en-IN" b="0" i="0" dirty="0" smtClean="0">
                                    <a:latin typeface="Cambria Math" panose="02040503050406030204" pitchFamily="18" charset="0"/>
                                  </a:rPr>
                                  <m:t>max</m:t>
                                </m:r>
                              </m:e>
                              <m:lim>
                                <m:r>
                                  <a:rPr lang="en-IN" b="1" i="0" dirty="0" smtClean="0">
                                    <a:latin typeface="Cambria Math" panose="02040503050406030204" pitchFamily="18" charset="0"/>
                                  </a:rPr>
                                  <m:t>𝐰</m:t>
                                </m:r>
                                <m:r>
                                  <a:rPr lang="en-IN" b="0" i="1" dirty="0" smtClean="0">
                                    <a:latin typeface="Cambria Math" panose="02040503050406030204" pitchFamily="18" charset="0"/>
                                  </a:rPr>
                                  <m:t>∈</m:t>
                                </m:r>
                                <m:sSup>
                                  <m:sSupPr>
                                    <m:ctrlPr>
                                      <a:rPr lang="en-IN" b="0" i="1" dirty="0" smtClean="0">
                                        <a:latin typeface="Cambria Math" panose="02040503050406030204" pitchFamily="18" charset="0"/>
                                        <a:ea typeface="Cambria Math" panose="02040503050406030204" pitchFamily="18" charset="0"/>
                                      </a:rPr>
                                    </m:ctrlPr>
                                  </m:sSupPr>
                                  <m:e>
                                    <m:r>
                                      <a:rPr lang="en-IN" b="0" i="1" dirty="0" smtClean="0">
                                        <a:latin typeface="Cambria Math" panose="02040503050406030204" pitchFamily="18" charset="0"/>
                                        <a:ea typeface="Cambria Math" panose="02040503050406030204" pitchFamily="18" charset="0"/>
                                      </a:rPr>
                                      <m:t>ℝ</m:t>
                                    </m:r>
                                  </m:e>
                                  <m:sup>
                                    <m:r>
                                      <a:rPr lang="en-IN" b="0" i="1" dirty="0" smtClean="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 </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 | </m:t>
                                    </m:r>
                                    <m:sSup>
                                      <m:sSupPr>
                                        <m:ctrlPr>
                                          <a:rPr lang="en-IN" b="1"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r>
                                      <a:rPr lang="en-IN" b="1">
                                        <a:latin typeface="Cambria Math" panose="02040503050406030204" pitchFamily="18" charset="0"/>
                                        <a:ea typeface="Cambria Math" panose="02040503050406030204" pitchFamily="18" charset="0"/>
                                      </a:rPr>
                                      <m:t>𝐰</m:t>
                                    </m:r>
                                  </m:e>
                                </m:d>
                              </m:e>
                            </m:nary>
                          </m:e>
                        </m:func>
                      </m:e>
                    </m:func>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3"/>
                <a:ext cx="11938646" cy="5746377"/>
              </a:xfrm>
              <a:blipFill>
                <a:blip r:embed="rId2"/>
                <a:stretch>
                  <a:fillRect l="-562" t="-1803" r="-817"/>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spTree>
    <p:extLst>
      <p:ext uri="{BB962C8B-B14F-4D97-AF65-F5344CB8AC3E}">
        <p14:creationId xmlns:p14="http://schemas.microsoft.com/office/powerpoint/2010/main" val="75518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Logistic Regression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Suppose we learn a model as the MLE while using sigmoidal map</a:t>
                </a:r>
              </a:p>
              <a:p>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nary>
                          </m:e>
                        </m:func>
                      </m:e>
                    </m:func>
                  </m:oMath>
                </a14:m>
                <a:endParaRPr lang="en-IN" dirty="0" smtClean="0"/>
              </a:p>
              <a:p>
                <a:pPr lvl="2"/>
                <a:r>
                  <a:rPr lang="en-IN" dirty="0" smtClean="0"/>
                  <a:t>Working with products can be numerically unstable</a:t>
                </a:r>
              </a:p>
              <a:p>
                <a:pPr lvl="2"/>
                <a:r>
                  <a:rPr lang="en-IN" dirty="0" smtClean="0"/>
                  <a:t>Since </a:t>
                </a:r>
                <a14:m>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r>
                          <a:rPr lang="en-IN" b="0" i="1" smtClean="0">
                            <a:latin typeface="Cambria Math" panose="02040503050406030204" pitchFamily="18" charset="0"/>
                          </a:rPr>
                          <m:t>⋅</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0,1</m:t>
                        </m:r>
                      </m:e>
                    </m:d>
                  </m:oMath>
                </a14:m>
                <a:r>
                  <a:rPr lang="en-IN" dirty="0" smtClean="0"/>
                  <a:t>, product of several such values can be extremely small</a:t>
                </a:r>
              </a:p>
              <a:p>
                <a:pPr lvl="2"/>
                <a:r>
                  <a:rPr lang="en-IN" b="1" dirty="0" smtClean="0"/>
                  <a:t>Solution</a:t>
                </a:r>
                <a:r>
                  <a:rPr lang="en-IN" dirty="0" smtClean="0"/>
                  <a:t>: take logarithms and exploit that </a:t>
                </a:r>
                <a14:m>
                  <m:oMath xmlns:m="http://schemas.openxmlformats.org/officeDocument/2006/math">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0" smtClean="0">
                                <a:latin typeface="Cambria Math" panose="02040503050406030204" pitchFamily="18" charset="0"/>
                              </a:rPr>
                              <m:t>𝐰</m:t>
                            </m:r>
                          </m:lim>
                        </m:limLow>
                      </m:fName>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𝐰</m:t>
                            </m:r>
                          </m:e>
                        </m:d>
                      </m:e>
                    </m:func>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a:rPr lang="en-IN" b="1" i="0" smtClean="0">
                                <a:latin typeface="Cambria Math" panose="02040503050406030204" pitchFamily="18" charset="0"/>
                              </a:rPr>
                              <m:t>𝐰</m:t>
                            </m:r>
                          </m:lim>
                        </m:limLow>
                      </m:fName>
                      <m:e>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ln</m:t>
                            </m:r>
                          </m:fName>
                          <m:e>
                            <m:d>
                              <m:dPr>
                                <m:ctrlPr>
                                  <a:rPr lang="en-IN" b="0" i="1" smtClean="0">
                                    <a:latin typeface="Cambria Math" panose="02040503050406030204" pitchFamily="18" charset="0"/>
                                  </a:rPr>
                                </m:ctrlPr>
                              </m:dPr>
                              <m:e>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1" i="0" smtClean="0">
                                        <a:latin typeface="Cambria Math" panose="02040503050406030204" pitchFamily="18" charset="0"/>
                                      </a:rPr>
                                      <m:t>𝐰</m:t>
                                    </m:r>
                                  </m:e>
                                </m:d>
                              </m:e>
                            </m:d>
                          </m:e>
                        </m:func>
                      </m:e>
                    </m:func>
                  </m:oMath>
                </a14:m>
                <a:endParaRPr lang="en-IN" dirty="0" smtClean="0"/>
              </a:p>
              <a:p>
                <a14:m>
                  <m:oMath xmlns:m="http://schemas.openxmlformats.org/officeDocument/2006/math">
                    <m:sSub>
                      <m:sSubPr>
                        <m:ctrlPr>
                          <a:rPr lang="en-IN" i="1" dirty="0">
                            <a:latin typeface="Cambria Math" panose="02040503050406030204" pitchFamily="18" charset="0"/>
                          </a:rPr>
                        </m:ctrlPr>
                      </m:sSubPr>
                      <m:e>
                        <m:acc>
                          <m:accPr>
                            <m:chr m:val="̂"/>
                            <m:ctrlPr>
                              <a:rPr lang="en-IN" i="1">
                                <a:latin typeface="Cambria Math" panose="02040503050406030204" pitchFamily="18" charset="0"/>
                              </a:rPr>
                            </m:ctrlPr>
                          </m:accPr>
                          <m:e>
                            <m:r>
                              <a:rPr lang="en-IN" b="1">
                                <a:latin typeface="Cambria Math" panose="02040503050406030204" pitchFamily="18" charset="0"/>
                              </a:rPr>
                              <m:t>𝐰</m:t>
                            </m:r>
                          </m:e>
                        </m:acc>
                      </m:e>
                      <m:sub>
                        <m:r>
                          <m:rPr>
                            <m:sty m:val="p"/>
                          </m:rPr>
                          <a:rPr lang="en-IN" dirty="0">
                            <a:latin typeface="Cambria Math" panose="02040503050406030204" pitchFamily="18" charset="0"/>
                          </a:rPr>
                          <m:t>MLE</m:t>
                        </m:r>
                      </m:sub>
                    </m:sSub>
                    <m:r>
                      <a:rPr lang="en-IN" i="1"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max</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func>
                              <m:funcPr>
                                <m:ctrlPr>
                                  <a:rPr lang="en-IN" b="0" i="1" dirty="0" smtClean="0">
                                    <a:latin typeface="Cambria Math" panose="02040503050406030204" pitchFamily="18" charset="0"/>
                                    <a:ea typeface="Cambria Math" panose="02040503050406030204" pitchFamily="18" charset="0"/>
                                  </a:rPr>
                                </m:ctrlPr>
                              </m:funcPr>
                              <m:fName>
                                <m:r>
                                  <m:rPr>
                                    <m:sty m:val="p"/>
                                  </m:rPr>
                                  <a:rPr lang="en-IN" b="0" i="0" dirty="0" smtClean="0">
                                    <a:latin typeface="Cambria Math" panose="02040503050406030204" pitchFamily="18" charset="0"/>
                                    <a:ea typeface="Cambria Math" panose="02040503050406030204" pitchFamily="18" charset="0"/>
                                  </a:rPr>
                                  <m:t>ln</m:t>
                                </m:r>
                              </m:fName>
                              <m:e>
                                <m:d>
                                  <m:dPr>
                                    <m:ctrlPr>
                                      <a:rPr lang="en-IN" b="0" i="1" dirty="0" smtClean="0">
                                        <a:latin typeface="Cambria Math" panose="02040503050406030204" pitchFamily="18" charset="0"/>
                                        <a:ea typeface="Cambria Math" panose="02040503050406030204" pitchFamily="18" charset="0"/>
                                      </a:rPr>
                                    </m:ctrlPr>
                                  </m:dPr>
                                  <m:e>
                                    <m:nary>
                                      <m:naryPr>
                                        <m:chr m:val="∏"/>
                                        <m:limLoc m:val="subSup"/>
                                        <m:ctrlPr>
                                          <a:rPr lang="en-IN" i="1">
                                            <a:latin typeface="Cambria Math" panose="02040503050406030204" pitchFamily="18" charset="0"/>
                                            <a:ea typeface="Cambria Math" panose="02040503050406030204" pitchFamily="18" charset="0"/>
                                          </a:rPr>
                                        </m:ctrlPr>
                                      </m:naryPr>
                                      <m:sub>
                                        <m:r>
                                          <m:rPr>
                                            <m:brk m:alnAt="25"/>
                                          </m:rPr>
                                          <a:rPr lang="en-IN" i="1">
                                            <a:latin typeface="Cambria Math" panose="02040503050406030204" pitchFamily="18" charset="0"/>
                                            <a:ea typeface="Cambria Math" panose="02040503050406030204" pitchFamily="18" charset="0"/>
                                          </a:rPr>
                                          <m:t>𝑖</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𝑛</m:t>
                                        </m:r>
                                      </m:sup>
                                      <m:e>
                                        <m:r>
                                          <a:rPr lang="en-IN">
                                            <a:latin typeface="Cambria Math" panose="02040503050406030204" pitchFamily="18" charset="0"/>
                                            <a:ea typeface="Cambria Math" panose="02040503050406030204" pitchFamily="18" charset="0"/>
                                          </a:rPr>
                                          <m:t>𝜎</m:t>
                                        </m:r>
                                        <m:d>
                                          <m:dPr>
                                            <m:ctrlPr>
                                              <a:rPr lang="en-IN" i="1">
                                                <a:latin typeface="Cambria Math" panose="02040503050406030204" pitchFamily="18" charset="0"/>
                                                <a:ea typeface="Cambria Math" panose="02040503050406030204" pitchFamily="18" charset="0"/>
                                              </a:rPr>
                                            </m:ctrlPr>
                                          </m:dPr>
                                          <m:e>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nary>
                                  </m:e>
                                </m:d>
                              </m:e>
                            </m:func>
                          </m:e>
                        </m:func>
                      </m:e>
                    </m:func>
                  </m:oMath>
                </a14:m>
                <a:endParaRPr lang="en-IN" dirty="0" smtClean="0"/>
              </a:p>
              <a:p>
                <a14:m>
                  <m:oMath xmlns:m="http://schemas.openxmlformats.org/officeDocument/2006/math">
                    <m:r>
                      <a:rPr lang="en-IN" b="0" i="1" dirty="0" smtClean="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dirty="0">
                            <a:latin typeface="Cambria Math" panose="02040503050406030204" pitchFamily="18" charset="0"/>
                          </a:rPr>
                          <m:t>arg</m:t>
                        </m:r>
                      </m:fName>
                      <m:e>
                        <m:func>
                          <m:funcPr>
                            <m:ctrlPr>
                              <a:rPr lang="en-IN" i="1" dirty="0">
                                <a:latin typeface="Cambria Math" panose="02040503050406030204" pitchFamily="18" charset="0"/>
                              </a:rPr>
                            </m:ctrlPr>
                          </m:funcPr>
                          <m:fName>
                            <m:limLow>
                              <m:limLowPr>
                                <m:ctrlPr>
                                  <a:rPr lang="en-IN" i="1" dirty="0">
                                    <a:latin typeface="Cambria Math" panose="02040503050406030204" pitchFamily="18" charset="0"/>
                                  </a:rPr>
                                </m:ctrlPr>
                              </m:limLowPr>
                              <m:e>
                                <m:r>
                                  <m:rPr>
                                    <m:sty m:val="p"/>
                                  </m:rPr>
                                  <a:rPr lang="en-IN" dirty="0">
                                    <a:latin typeface="Cambria Math" panose="02040503050406030204" pitchFamily="18" charset="0"/>
                                  </a:rPr>
                                  <m:t>min</m:t>
                                </m:r>
                              </m:e>
                              <m:lim>
                                <m:r>
                                  <a:rPr lang="en-IN" b="1" dirty="0">
                                    <a:latin typeface="Cambria Math" panose="02040503050406030204" pitchFamily="18" charset="0"/>
                                  </a:rPr>
                                  <m:t>𝐰</m:t>
                                </m:r>
                                <m:r>
                                  <a:rPr lang="en-IN" i="1" dirty="0">
                                    <a:latin typeface="Cambria Math" panose="02040503050406030204" pitchFamily="18" charset="0"/>
                                  </a:rPr>
                                  <m:t>∈</m:t>
                                </m:r>
                                <m:sSup>
                                  <m:sSupPr>
                                    <m:ctrlPr>
                                      <a:rPr lang="en-IN" i="1" dirty="0">
                                        <a:latin typeface="Cambria Math" panose="02040503050406030204" pitchFamily="18" charset="0"/>
                                        <a:ea typeface="Cambria Math" panose="02040503050406030204" pitchFamily="18" charset="0"/>
                                      </a:rPr>
                                    </m:ctrlPr>
                                  </m:sSupPr>
                                  <m:e>
                                    <m:r>
                                      <a:rPr lang="en-IN" i="1" dirty="0">
                                        <a:latin typeface="Cambria Math" panose="02040503050406030204" pitchFamily="18" charset="0"/>
                                        <a:ea typeface="Cambria Math" panose="02040503050406030204" pitchFamily="18" charset="0"/>
                                      </a:rPr>
                                      <m:t>ℝ</m:t>
                                    </m:r>
                                  </m:e>
                                  <m:sup>
                                    <m:r>
                                      <a:rPr lang="en-IN" i="1" dirty="0">
                                        <a:latin typeface="Cambria Math" panose="02040503050406030204" pitchFamily="18" charset="0"/>
                                        <a:ea typeface="Cambria Math" panose="02040503050406030204" pitchFamily="18" charset="0"/>
                                      </a:rPr>
                                      <m:t>𝑑</m:t>
                                    </m:r>
                                  </m:sup>
                                </m:sSup>
                              </m:lim>
                            </m:limLow>
                          </m:fName>
                          <m:e>
                            <m:nary>
                              <m:naryPr>
                                <m:chr m:val="∑"/>
                                <m:limLoc m:val="subSup"/>
                                <m:ctrlPr>
                                  <a:rPr lang="en-IN" i="1" dirty="0">
                                    <a:latin typeface="Cambria Math" panose="02040503050406030204" pitchFamily="18" charset="0"/>
                                    <a:ea typeface="Cambria Math" panose="02040503050406030204" pitchFamily="18" charset="0"/>
                                  </a:rPr>
                                </m:ctrlPr>
                              </m:naryPr>
                              <m:sub>
                                <m:r>
                                  <m:rPr>
                                    <m:brk m:alnAt="25"/>
                                  </m:rPr>
                                  <a:rPr lang="en-IN" i="1" dirty="0">
                                    <a:latin typeface="Cambria Math" panose="02040503050406030204" pitchFamily="18" charset="0"/>
                                    <a:ea typeface="Cambria Math" panose="02040503050406030204" pitchFamily="18" charset="0"/>
                                  </a:rPr>
                                  <m:t>𝑖</m:t>
                                </m:r>
                                <m:r>
                                  <a:rPr lang="en-IN" i="1" dirty="0">
                                    <a:latin typeface="Cambria Math" panose="02040503050406030204" pitchFamily="18" charset="0"/>
                                    <a:ea typeface="Cambria Math" panose="02040503050406030204" pitchFamily="18" charset="0"/>
                                  </a:rPr>
                                  <m:t>=1</m:t>
                                </m:r>
                              </m:sub>
                              <m:sup>
                                <m:r>
                                  <a:rPr lang="en-IN" i="1" dirty="0">
                                    <a:latin typeface="Cambria Math" panose="02040503050406030204" pitchFamily="18" charset="0"/>
                                    <a:ea typeface="Cambria Math" panose="02040503050406030204" pitchFamily="18" charset="0"/>
                                  </a:rPr>
                                  <m:t>𝑛</m:t>
                                </m:r>
                              </m:sup>
                              <m:e>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ln</m:t>
                                    </m:r>
                                  </m:fName>
                                  <m:e>
                                    <m:d>
                                      <m:dPr>
                                        <m:ctrlPr>
                                          <a:rPr lang="en-IN" i="1" dirty="0">
                                            <a:latin typeface="Cambria Math" panose="02040503050406030204" pitchFamily="18" charset="0"/>
                                            <a:ea typeface="Cambria Math" panose="02040503050406030204" pitchFamily="18" charset="0"/>
                                          </a:rPr>
                                        </m:ctrlPr>
                                      </m:dPr>
                                      <m:e>
                                        <m:r>
                                          <a:rPr lang="en-IN" i="1" dirty="0">
                                            <a:latin typeface="Cambria Math" panose="02040503050406030204" pitchFamily="18" charset="0"/>
                                            <a:ea typeface="Cambria Math" panose="02040503050406030204" pitchFamily="18" charset="0"/>
                                          </a:rPr>
                                          <m:t>1+</m:t>
                                        </m:r>
                                        <m:func>
                                          <m:funcPr>
                                            <m:ctrlPr>
                                              <a:rPr lang="en-IN" i="1" dirty="0">
                                                <a:latin typeface="Cambria Math" panose="02040503050406030204" pitchFamily="18" charset="0"/>
                                                <a:ea typeface="Cambria Math" panose="02040503050406030204" pitchFamily="18" charset="0"/>
                                              </a:rPr>
                                            </m:ctrlPr>
                                          </m:funcPr>
                                          <m:fName>
                                            <m:r>
                                              <m:rPr>
                                                <m:sty m:val="p"/>
                                              </m:rPr>
                                              <a:rPr lang="en-IN" dirty="0">
                                                <a:latin typeface="Cambria Math" panose="02040503050406030204" pitchFamily="18" charset="0"/>
                                                <a:ea typeface="Cambria Math" panose="02040503050406030204" pitchFamily="18" charset="0"/>
                                              </a:rPr>
                                              <m:t>exp</m:t>
                                            </m:r>
                                          </m:fName>
                                          <m:e>
                                            <m:d>
                                              <m:dPr>
                                                <m:ctrlPr>
                                                  <a:rPr lang="en-IN" i="1" dirty="0">
                                                    <a:latin typeface="Cambria Math" panose="02040503050406030204" pitchFamily="18" charset="0"/>
                                                    <a:ea typeface="Cambria Math" panose="02040503050406030204" pitchFamily="18" charset="0"/>
                                                  </a:rPr>
                                                </m:ctrlPr>
                                              </m:dPr>
                                              <m:e>
                                                <m:r>
                                                  <a:rPr lang="en-IN" b="0" i="1" dirty="0" smtClean="0">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a:latin typeface="Cambria Math" panose="02040503050406030204" pitchFamily="18" charset="0"/>
                                                        <a:ea typeface="Cambria Math" panose="02040503050406030204" pitchFamily="18" charset="0"/>
                                                      </a:rPr>
                                                      <m:t>𝑦</m:t>
                                                    </m:r>
                                                  </m:e>
                                                  <m:sup>
                                                    <m:r>
                                                      <a:rPr lang="en-IN" i="1">
                                                        <a:latin typeface="Cambria Math" panose="02040503050406030204" pitchFamily="18" charset="0"/>
                                                        <a:ea typeface="Cambria Math" panose="02040503050406030204" pitchFamily="18" charset="0"/>
                                                      </a:rPr>
                                                      <m:t>𝑖</m:t>
                                                    </m:r>
                                                  </m:sup>
                                                </m:sSup>
                                                <m:r>
                                                  <a:rPr lang="en-IN">
                                                    <a:latin typeface="Cambria Math" panose="02040503050406030204" pitchFamily="18" charset="0"/>
                                                    <a:ea typeface="Cambria Math" panose="02040503050406030204" pitchFamily="18" charset="0"/>
                                                  </a:rPr>
                                                  <m:t>⋅</m:t>
                                                </m:r>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𝐰</m:t>
                                                    </m:r>
                                                  </m:e>
                                                  <m:sup>
                                                    <m:r>
                                                      <a:rPr lang="en-IN">
                                                        <a:latin typeface="Cambria Math" panose="02040503050406030204" pitchFamily="18" charset="0"/>
                                                        <a:ea typeface="Cambria Math" panose="02040503050406030204" pitchFamily="18" charset="0"/>
                                                      </a:rPr>
                                                      <m:t>⊤</m:t>
                                                    </m:r>
                                                  </m:sup>
                                                </m:sSup>
                                                <m:sSup>
                                                  <m:sSupPr>
                                                    <m:ctrlPr>
                                                      <a:rPr lang="en-IN" i="1">
                                                        <a:latin typeface="Cambria Math" panose="02040503050406030204" pitchFamily="18" charset="0"/>
                                                        <a:ea typeface="Cambria Math" panose="02040503050406030204" pitchFamily="18" charset="0"/>
                                                      </a:rPr>
                                                    </m:ctrlPr>
                                                  </m:sSupPr>
                                                  <m:e>
                                                    <m:r>
                                                      <a:rPr lang="en-IN" b="1">
                                                        <a:latin typeface="Cambria Math" panose="02040503050406030204" pitchFamily="18" charset="0"/>
                                                        <a:ea typeface="Cambria Math" panose="02040503050406030204" pitchFamily="18" charset="0"/>
                                                      </a:rPr>
                                                      <m:t>𝐱</m:t>
                                                    </m:r>
                                                  </m:e>
                                                  <m:sup>
                                                    <m:r>
                                                      <a:rPr lang="en-IN" i="1">
                                                        <a:latin typeface="Cambria Math" panose="02040503050406030204" pitchFamily="18" charset="0"/>
                                                        <a:ea typeface="Cambria Math" panose="02040503050406030204" pitchFamily="18" charset="0"/>
                                                      </a:rPr>
                                                      <m:t>𝑖</m:t>
                                                    </m:r>
                                                  </m:sup>
                                                </m:sSup>
                                              </m:e>
                                            </m:d>
                                          </m:e>
                                        </m:func>
                                      </m:e>
                                    </m:d>
                                  </m:e>
                                </m:func>
                              </m:e>
                            </m:nary>
                          </m:e>
                        </m:func>
                      </m:e>
                    </m:func>
                  </m:oMath>
                </a14:m>
                <a:endParaRPr lang="en-IN" dirty="0" smtClean="0"/>
              </a:p>
              <a:p>
                <a:r>
                  <a:rPr lang="en-IN" dirty="0" smtClean="0"/>
                  <a:t>Thus, the logistic loss function pops out automatically when we try to learn a model that maximizes the likelihood function</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734" b="-321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sp>
        <p:nvSpPr>
          <p:cNvPr id="6" name="Oval 5"/>
          <p:cNvSpPr/>
          <p:nvPr/>
        </p:nvSpPr>
        <p:spPr>
          <a:xfrm>
            <a:off x="3055849" y="4344520"/>
            <a:ext cx="4598398" cy="1027415"/>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5" name="Rectangular Callout 4"/>
          <p:cNvSpPr/>
          <p:nvPr/>
        </p:nvSpPr>
        <p:spPr>
          <a:xfrm>
            <a:off x="7654247" y="3774003"/>
            <a:ext cx="4363821" cy="589619"/>
          </a:xfrm>
          <a:prstGeom prst="wedgeRectCallout">
            <a:avLst>
              <a:gd name="adj1" fmla="val -61472"/>
              <a:gd name="adj2" fmla="val 5923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Also called </a:t>
            </a:r>
            <a:r>
              <a:rPr lang="en-IN" sz="2400" b="0" i="1" dirty="0" smtClean="0">
                <a:solidFill>
                  <a:schemeClr val="tx1"/>
                </a:solidFill>
                <a:latin typeface="+mj-lt"/>
              </a:rPr>
              <a:t>negative log-likelihood</a:t>
            </a:r>
            <a:endParaRPr lang="en-US" sz="2400" i="1" dirty="0">
              <a:solidFill>
                <a:schemeClr val="tx1"/>
              </a:solidFill>
              <a:latin typeface="+mj-lt"/>
            </a:endParaRPr>
          </a:p>
        </p:txBody>
      </p:sp>
    </p:spTree>
    <p:extLst>
      <p:ext uri="{BB962C8B-B14F-4D97-AF65-F5344CB8AC3E}">
        <p14:creationId xmlns:p14="http://schemas.microsoft.com/office/powerpoint/2010/main" val="13788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right)">
                                      <p:cBhvr>
                                        <p:cTn id="39" dur="500"/>
                                        <p:tgtEl>
                                          <p:spTgt spid="5"/>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96.0101"/>
  <p:tag name="ORIGINALWIDTH" val="1186.561"/>
  <p:tag name="LATEXADDIN" val="\documentclass{article}&#10;\usepackage{amsmath,amssymb}&#10;\usepackage{olo}&#10;\pagestyle{empty}&#10;\begin{document}&#10;&#10;\[&#10;\sigma(t) = \frac{1}{1 + \exp(-t)} = \frac{\exp(t)}{\exp(t)+1} &#10;\]&#10;&#10;\end{document}"/>
  <p:tag name="IGUANATEXSIZE" val="40"/>
  <p:tag name="IGUANATEXCURSOR" val="17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631.796"/>
  <p:tag name="LATEXADDIN" val="\documentclass{article}&#10;\usepackage{amsmath,amssymb}&#10;\usepackage{olo}&#10;\pagestyle{empty}&#10;\begin{document}&#10;&#10;\[&#10;1 - \sigma(t) = \frac{1}{1 + \exp(t)} = \sigma(-t) &#10;\]&#10;&#10;\end{document}"/>
  <p:tag name="IGUANATEXSIZE" val="4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2540</TotalTime>
  <Words>11068</Words>
  <Application>Microsoft Office PowerPoint</Application>
  <PresentationFormat>Widescreen</PresentationFormat>
  <Paragraphs>372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Wingdings</vt:lpstr>
      <vt:lpstr>Metropolitan</vt:lpstr>
      <vt:lpstr>Probabilistic ML</vt:lpstr>
      <vt:lpstr>Probabilistic ML</vt:lpstr>
      <vt:lpstr>Probabilistic ML for Classification</vt:lpstr>
      <vt:lpstr>Probabilistic Binary Classification</vt:lpstr>
      <vt:lpstr>Probabilistic Binary Classification</vt:lpstr>
      <vt:lpstr>Sigmoid Function</vt:lpstr>
      <vt:lpstr>Likelihood</vt:lpstr>
      <vt:lpstr>Maximum Likelihood</vt:lpstr>
      <vt:lpstr>Logistic Regression</vt:lpstr>
      <vt:lpstr>Probabilistic Multiclassification</vt:lpstr>
      <vt:lpstr>Softmax Regression</vt:lpstr>
      <vt:lpstr>General Recipe for MLE Algorithms</vt:lpstr>
      <vt:lpstr>Probabilistic Regression</vt:lpstr>
      <vt:lpstr>Probabilistic Regression</vt:lpstr>
      <vt:lpstr>Probabilistic Regularization??</vt:lpstr>
      <vt:lpstr>Can you Guess the Mean?</vt:lpstr>
      <vt:lpstr>Posterior</vt:lpstr>
      <vt:lpstr>Maximum a Posteriori (MAP) Estimate</vt:lpstr>
      <vt:lpstr>MAP vs Regularization</vt:lpstr>
      <vt:lpstr>MAP vs Regularization</vt:lpstr>
      <vt:lpstr>Random Vectors</vt:lpstr>
      <vt:lpstr>Random Vectors</vt:lpstr>
      <vt:lpstr>Random Vectors</vt:lpstr>
      <vt:lpstr>Random Vectors</vt:lpstr>
      <vt:lpstr>Useful Operations on Vector R.V.</vt:lpstr>
      <vt:lpstr>Gaussian Random Vector</vt:lpstr>
      <vt:lpstr>Gaussian Random Vector</vt:lpstr>
      <vt:lpstr>Probabilistic Regression Revisited</vt:lpstr>
      <vt:lpstr>Probabilistic Regression Revisited</vt:lpstr>
      <vt:lpstr>MAP for Probabilistic Regression</vt:lpstr>
      <vt:lpstr>Bayesian Learning</vt:lpstr>
      <vt:lpstr>From PML to BML</vt:lpstr>
      <vt:lpstr>BML Trivia</vt:lpstr>
      <vt:lpstr>Bayesian Regression</vt:lpstr>
      <vt:lpstr>Conjugate Priors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168</cp:revision>
  <dcterms:created xsi:type="dcterms:W3CDTF">2018-07-30T05:08:11Z</dcterms:created>
  <dcterms:modified xsi:type="dcterms:W3CDTF">2020-02-12T14:18:46Z</dcterms:modified>
</cp:coreProperties>
</file>